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8" r:id="rId2"/>
    <p:sldId id="360" r:id="rId3"/>
    <p:sldId id="361" r:id="rId4"/>
    <p:sldId id="384" r:id="rId5"/>
    <p:sldId id="399" r:id="rId6"/>
    <p:sldId id="363" r:id="rId7"/>
    <p:sldId id="364" r:id="rId8"/>
    <p:sldId id="326" r:id="rId9"/>
    <p:sldId id="400" r:id="rId10"/>
    <p:sldId id="393" r:id="rId11"/>
    <p:sldId id="396" r:id="rId12"/>
    <p:sldId id="397" r:id="rId13"/>
    <p:sldId id="392" r:id="rId14"/>
    <p:sldId id="401" r:id="rId15"/>
    <p:sldId id="395" r:id="rId16"/>
    <p:sldId id="389" r:id="rId17"/>
    <p:sldId id="402" r:id="rId18"/>
    <p:sldId id="398" r:id="rId19"/>
    <p:sldId id="374" r:id="rId20"/>
    <p:sldId id="310" r:id="rId21"/>
    <p:sldId id="322" r:id="rId22"/>
    <p:sldId id="319" r:id="rId23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EFFD9"/>
    <a:srgbClr val="9900CC"/>
    <a:srgbClr val="F7FED2"/>
    <a:srgbClr val="F8FED2"/>
    <a:srgbClr val="FF5050"/>
    <a:srgbClr val="00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92007" autoAdjust="0"/>
  </p:normalViewPr>
  <p:slideViewPr>
    <p:cSldViewPr>
      <p:cViewPr>
        <p:scale>
          <a:sx n="90" d="100"/>
          <a:sy n="90" d="100"/>
        </p:scale>
        <p:origin x="-660" y="-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2559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-1.6975308641975308E-2"/>
                  <c:y val="1.87988292368800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1.47</c:v>
                </c:pt>
                <c:pt idx="1">
                  <c:v>0</c:v>
                </c:pt>
                <c:pt idx="2">
                  <c:v>5.45</c:v>
                </c:pt>
                <c:pt idx="3">
                  <c:v>5.28</c:v>
                </c:pt>
                <c:pt idx="4">
                  <c:v>3.19</c:v>
                </c:pt>
                <c:pt idx="5">
                  <c:v>5.69</c:v>
                </c:pt>
                <c:pt idx="6">
                  <c:v>4.51</c:v>
                </c:pt>
                <c:pt idx="7">
                  <c:v>4.84</c:v>
                </c:pt>
                <c:pt idx="8">
                  <c:v>9.07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0.94</c:v>
                </c:pt>
                <c:pt idx="1">
                  <c:v>3.45</c:v>
                </c:pt>
                <c:pt idx="2">
                  <c:v>4.26</c:v>
                </c:pt>
                <c:pt idx="3">
                  <c:v>3.98</c:v>
                </c:pt>
                <c:pt idx="4">
                  <c:v>2.44</c:v>
                </c:pt>
                <c:pt idx="5">
                  <c:v>5.03</c:v>
                </c:pt>
                <c:pt idx="6">
                  <c:v>4.99</c:v>
                </c:pt>
                <c:pt idx="7">
                  <c:v>3.96</c:v>
                </c:pt>
                <c:pt idx="8">
                  <c:v>8.4499999999999993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0"/>
                  <c:y val="3.281288099355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1.87</c:v>
                </c:pt>
                <c:pt idx="1">
                  <c:v>2.41</c:v>
                </c:pt>
                <c:pt idx="2">
                  <c:v>4.5199999999999996</c:v>
                </c:pt>
                <c:pt idx="3">
                  <c:v>3.08</c:v>
                </c:pt>
                <c:pt idx="4">
                  <c:v>2.99</c:v>
                </c:pt>
                <c:pt idx="5">
                  <c:v>3.77</c:v>
                </c:pt>
                <c:pt idx="6">
                  <c:v>3.17</c:v>
                </c:pt>
                <c:pt idx="7">
                  <c:v>3.53</c:v>
                </c:pt>
                <c:pt idx="8">
                  <c:v>8.15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2562(9m)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61728395061741E-2"/>
                  <c:y val="7.51953169475202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802469135802469E-2"/>
                  <c:y val="1.640644049677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6296296296296294E-3"/>
                  <c:y val="2.4609660745168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802469135802469E-2"/>
                  <c:y val="2.871127086936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3.07</c:v>
                </c:pt>
                <c:pt idx="1">
                  <c:v>3.36</c:v>
                </c:pt>
                <c:pt idx="2">
                  <c:v>4.32</c:v>
                </c:pt>
                <c:pt idx="3">
                  <c:v>3.76</c:v>
                </c:pt>
                <c:pt idx="4">
                  <c:v>3.03</c:v>
                </c:pt>
                <c:pt idx="5">
                  <c:v>6.32</c:v>
                </c:pt>
                <c:pt idx="6">
                  <c:v>4.55</c:v>
                </c:pt>
                <c:pt idx="7">
                  <c:v>4.38</c:v>
                </c:pt>
                <c:pt idx="8">
                  <c:v>7.93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1359104"/>
        <c:axId val="261361024"/>
      </c:barChart>
      <c:catAx>
        <c:axId val="261359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61361024"/>
        <c:crosses val="autoZero"/>
        <c:auto val="1"/>
        <c:lblAlgn val="ctr"/>
        <c:lblOffset val="100"/>
        <c:noMultiLvlLbl val="0"/>
      </c:catAx>
      <c:valAx>
        <c:axId val="261361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13591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0106220081827E-2"/>
          <c:y val="0.10949771013097312"/>
          <c:w val="0.96625978755983655"/>
          <c:h val="0.752228764705156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รวม I60-I69</c:v>
                </c:pt>
              </c:strCache>
            </c:strRef>
          </c:tx>
          <c:dLbls>
            <c:dLbl>
              <c:idx val="3"/>
              <c:layout>
                <c:manualLayout>
                  <c:x val="3.0672920400148787E-3"/>
                  <c:y val="-4.703181128022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009380600223167E-3"/>
                  <c:y val="-6.6628399313656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672920400148787E-3"/>
                  <c:y val="-4.311249367354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672920400148787E-3"/>
                  <c:y val="-6.2709081706970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2.14</c:v>
                </c:pt>
                <c:pt idx="1">
                  <c:v>2.66</c:v>
                </c:pt>
                <c:pt idx="2">
                  <c:v>4.54</c:v>
                </c:pt>
                <c:pt idx="3">
                  <c:v>2.96</c:v>
                </c:pt>
                <c:pt idx="4">
                  <c:v>2.92</c:v>
                </c:pt>
                <c:pt idx="5">
                  <c:v>3.75</c:v>
                </c:pt>
                <c:pt idx="6">
                  <c:v>3.46</c:v>
                </c:pt>
                <c:pt idx="7">
                  <c:v>3.55</c:v>
                </c:pt>
                <c:pt idx="8">
                  <c:v>8.11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I60-I62</c:v>
                </c:pt>
              </c:strCache>
            </c:strRef>
          </c:tx>
          <c:dLbls>
            <c:dLbl>
              <c:idx val="0"/>
              <c:layout>
                <c:manualLayout>
                  <c:x val="-4.2942088560208293E-2"/>
                  <c:y val="-4.31124936735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38336320119026E-2"/>
                  <c:y val="-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02814180066953E-2"/>
                  <c:y val="-9.014430495377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735522140052075E-2"/>
                  <c:y val="-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5.05</c:v>
                </c:pt>
                <c:pt idx="1">
                  <c:v>8.33</c:v>
                </c:pt>
                <c:pt idx="2">
                  <c:v>14.19</c:v>
                </c:pt>
                <c:pt idx="3">
                  <c:v>10.98</c:v>
                </c:pt>
                <c:pt idx="4">
                  <c:v>9.61</c:v>
                </c:pt>
                <c:pt idx="5">
                  <c:v>12.14</c:v>
                </c:pt>
                <c:pt idx="6">
                  <c:v>10.64</c:v>
                </c:pt>
                <c:pt idx="7">
                  <c:v>11.86</c:v>
                </c:pt>
                <c:pt idx="8">
                  <c:v>22.22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I63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4.703181128022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009380600223167E-3"/>
                  <c:y val="-3.135454085348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471044280104153E-2"/>
                  <c:y val="5.095112888691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1.48</c:v>
                </c:pt>
                <c:pt idx="1">
                  <c:v>3.29</c:v>
                </c:pt>
                <c:pt idx="2">
                  <c:v>1.67</c:v>
                </c:pt>
                <c:pt idx="3">
                  <c:v>1.95</c:v>
                </c:pt>
                <c:pt idx="4">
                  <c:v>1.29</c:v>
                </c:pt>
                <c:pt idx="5">
                  <c:v>2.02</c:v>
                </c:pt>
                <c:pt idx="6">
                  <c:v>1.57</c:v>
                </c:pt>
                <c:pt idx="7">
                  <c:v>1.82</c:v>
                </c:pt>
                <c:pt idx="8">
                  <c:v>3.85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I64-I69</c:v>
                </c:pt>
              </c:strCache>
            </c:strRef>
          </c:tx>
          <c:dLbls>
            <c:dLbl>
              <c:idx val="0"/>
              <c:layout>
                <c:manualLayout>
                  <c:x val="2.4538336320119026E-2"/>
                  <c:y val="-2.7435223246799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004690300111583E-2"/>
                  <c:y val="4.703181128022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0375224008927E-2"/>
                  <c:y val="3.9193176066856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009380600223167E-3"/>
                  <c:y val="4.703181128022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071982340126462E-2"/>
                  <c:y val="3.527385846017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009380600223167E-3"/>
                  <c:y val="-7.8386352133713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336460200074387E-3"/>
                  <c:y val="2.351590564011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Sheet1!$E$2:$E$10</c:f>
              <c:numCache>
                <c:formatCode>0.0</c:formatCode>
                <c:ptCount val="9"/>
                <c:pt idx="0">
                  <c:v>1.83</c:v>
                </c:pt>
                <c:pt idx="1">
                  <c:v>0</c:v>
                </c:pt>
                <c:pt idx="2">
                  <c:v>0.72</c:v>
                </c:pt>
                <c:pt idx="3">
                  <c:v>0.99</c:v>
                </c:pt>
                <c:pt idx="4">
                  <c:v>1.32</c:v>
                </c:pt>
                <c:pt idx="5">
                  <c:v>1.18</c:v>
                </c:pt>
                <c:pt idx="6">
                  <c:v>1.99</c:v>
                </c:pt>
                <c:pt idx="7">
                  <c:v>1.01</c:v>
                </c:pt>
                <c:pt idx="8">
                  <c:v>2.2400000000000002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4688384"/>
        <c:axId val="264689920"/>
      </c:lineChart>
      <c:catAx>
        <c:axId val="264688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64689920"/>
        <c:crosses val="autoZero"/>
        <c:auto val="1"/>
        <c:lblAlgn val="ctr"/>
        <c:lblOffset val="100"/>
        <c:noMultiLvlLbl val="0"/>
      </c:catAx>
      <c:valAx>
        <c:axId val="26468992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646883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0106220081827E-2"/>
          <c:y val="0.10949771013097312"/>
          <c:w val="0.96625978755983655"/>
          <c:h val="0.752228764705156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รวม I60-I69</c:v>
                </c:pt>
              </c:strCache>
            </c:strRef>
          </c:tx>
          <c:dLbls>
            <c:dLbl>
              <c:idx val="0"/>
              <c:layout>
                <c:manualLayout>
                  <c:x val="-3.3740212440163661E-2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34115050018596E-2"/>
                  <c:y val="-4.041796281894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73858460171101E-2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206566420156221E-2"/>
                  <c:y val="-4.703181128022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39274380141342E-2"/>
                  <c:y val="-4.458214133614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870106220081827E-2"/>
                  <c:y val="-4.3112397233640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802814180066951E-2"/>
                  <c:y val="-5.536045763433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605628360133902E-2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206566420156221E-2"/>
                  <c:y val="-3.6743602562678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139274380141342E-2"/>
                  <c:y val="-4.041796281894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071982340126462E-2"/>
                  <c:y val="-3.306924230641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2206566420156221E-2"/>
                  <c:y val="-5.144104358774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605628360133791E-2"/>
                  <c:y val="-4.041796281894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6.92</c:v>
                </c:pt>
                <c:pt idx="1">
                  <c:v>11.08</c:v>
                </c:pt>
                <c:pt idx="2">
                  <c:v>12.28</c:v>
                </c:pt>
                <c:pt idx="3">
                  <c:v>14.33</c:v>
                </c:pt>
                <c:pt idx="4">
                  <c:v>10.46</c:v>
                </c:pt>
                <c:pt idx="5">
                  <c:v>11.09</c:v>
                </c:pt>
                <c:pt idx="6">
                  <c:v>4.01</c:v>
                </c:pt>
                <c:pt idx="7">
                  <c:v>3.55</c:v>
                </c:pt>
                <c:pt idx="8">
                  <c:v>5.92</c:v>
                </c:pt>
                <c:pt idx="9">
                  <c:v>6.03</c:v>
                </c:pt>
                <c:pt idx="10">
                  <c:v>8.42</c:v>
                </c:pt>
                <c:pt idx="11">
                  <c:v>6.27</c:v>
                </c:pt>
                <c:pt idx="12" formatCode="0.00">
                  <c:v>8.11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I60-I62</c:v>
                </c:pt>
              </c:strCache>
            </c:strRef>
          </c:tx>
          <c:dLbls>
            <c:dLbl>
              <c:idx val="0"/>
              <c:layout>
                <c:manualLayout>
                  <c:x val="-4.2942088560208293E-2"/>
                  <c:y val="-4.31124936735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34115050018596E-2"/>
                  <c:y val="-6.3689103988445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206566420156221E-2"/>
                  <c:y val="-2.939488205014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39274380141342E-2"/>
                  <c:y val="-6.8098046976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071982340126462E-2"/>
                  <c:y val="-5.144104358774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004690300111583E-2"/>
                  <c:y val="-5.2665733899937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269168160059508E-2"/>
                  <c:y val="7.3487205125356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206566420156221E-2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273858460171101E-2"/>
                  <c:y val="-4.7766683331481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3740212440163661E-2"/>
                  <c:y val="-4.041796281894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16.809999999999999</c:v>
                </c:pt>
                <c:pt idx="1">
                  <c:v>24.22</c:v>
                </c:pt>
                <c:pt idx="2">
                  <c:v>27.49</c:v>
                </c:pt>
                <c:pt idx="3">
                  <c:v>33.75</c:v>
                </c:pt>
                <c:pt idx="4">
                  <c:v>25.7</c:v>
                </c:pt>
                <c:pt idx="5">
                  <c:v>29.86</c:v>
                </c:pt>
                <c:pt idx="6">
                  <c:v>12.78</c:v>
                </c:pt>
                <c:pt idx="7">
                  <c:v>11.86</c:v>
                </c:pt>
                <c:pt idx="8">
                  <c:v>20.46</c:v>
                </c:pt>
                <c:pt idx="9">
                  <c:v>15.15</c:v>
                </c:pt>
                <c:pt idx="10">
                  <c:v>25.02</c:v>
                </c:pt>
                <c:pt idx="11">
                  <c:v>17.66</c:v>
                </c:pt>
                <c:pt idx="12" formatCode="0.00">
                  <c:v>22.22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I63</c:v>
                </c:pt>
              </c:strCache>
            </c:strRef>
          </c:tx>
          <c:dLbls>
            <c:dLbl>
              <c:idx val="0"/>
              <c:layout>
                <c:manualLayout>
                  <c:x val="-1.6870106220081827E-2"/>
                  <c:y val="-2.20461615376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672920400148768E-2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071982340126462E-2"/>
                  <c:y val="-2.20461615376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004690300111583E-2"/>
                  <c:y val="-3.6743602562678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3.51</c:v>
                </c:pt>
                <c:pt idx="1">
                  <c:v>5.49</c:v>
                </c:pt>
                <c:pt idx="2">
                  <c:v>5.97</c:v>
                </c:pt>
                <c:pt idx="3">
                  <c:v>6.93</c:v>
                </c:pt>
                <c:pt idx="4">
                  <c:v>5.24</c:v>
                </c:pt>
                <c:pt idx="5">
                  <c:v>4.91</c:v>
                </c:pt>
                <c:pt idx="6">
                  <c:v>1.76</c:v>
                </c:pt>
                <c:pt idx="7">
                  <c:v>1.82</c:v>
                </c:pt>
                <c:pt idx="8">
                  <c:v>2.72</c:v>
                </c:pt>
                <c:pt idx="9">
                  <c:v>3</c:v>
                </c:pt>
                <c:pt idx="10">
                  <c:v>4.1900000000000004</c:v>
                </c:pt>
                <c:pt idx="11">
                  <c:v>3.19</c:v>
                </c:pt>
                <c:pt idx="12" formatCode="0.00">
                  <c:v>3.85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I64-I69</c:v>
                </c:pt>
              </c:strCache>
            </c:strRef>
          </c:tx>
          <c:dLbls>
            <c:dLbl>
              <c:idx val="0"/>
              <c:layout>
                <c:manualLayout>
                  <c:x val="-1.68701062200818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471044280104143E-2"/>
                  <c:y val="2.57205217938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071982340126462E-2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004690300111583E-2"/>
                  <c:y val="3.331429609672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39274380141342E-2"/>
                  <c:y val="3.968309076769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071982340126462E-2"/>
                  <c:y val="4.3112397233640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802814180066951E-2"/>
                  <c:y val="2.3270851849794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336460200074387E-3"/>
                  <c:y val="2.351590564011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336460200074387E-3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0672920400148787E-3"/>
                  <c:y val="2.204616153760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1.71</c:v>
                </c:pt>
                <c:pt idx="1">
                  <c:v>5.24</c:v>
                </c:pt>
                <c:pt idx="2">
                  <c:v>2.91</c:v>
                </c:pt>
                <c:pt idx="3">
                  <c:v>4.3899999999999997</c:v>
                </c:pt>
                <c:pt idx="4">
                  <c:v>2.74</c:v>
                </c:pt>
                <c:pt idx="5">
                  <c:v>2.75</c:v>
                </c:pt>
                <c:pt idx="6">
                  <c:v>0.72</c:v>
                </c:pt>
                <c:pt idx="7">
                  <c:v>1.01</c:v>
                </c:pt>
                <c:pt idx="8">
                  <c:v>1.69</c:v>
                </c:pt>
                <c:pt idx="9">
                  <c:v>0.88</c:v>
                </c:pt>
                <c:pt idx="10">
                  <c:v>2.5499999999999998</c:v>
                </c:pt>
                <c:pt idx="11">
                  <c:v>2.29</c:v>
                </c:pt>
                <c:pt idx="12" formatCode="0.00">
                  <c:v>2.2400000000000002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4826880"/>
        <c:axId val="264828416"/>
      </c:lineChart>
      <c:catAx>
        <c:axId val="264826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64828416"/>
        <c:crosses val="autoZero"/>
        <c:auto val="1"/>
        <c:lblAlgn val="ctr"/>
        <c:lblOffset val="100"/>
        <c:noMultiLvlLbl val="0"/>
      </c:catAx>
      <c:valAx>
        <c:axId val="264828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4826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85274099979228"/>
          <c:y val="1.5677270426742707E-2"/>
          <c:w val="0.4881410519604103"/>
          <c:h val="0.11735154427285857"/>
        </c:manualLayout>
      </c:layout>
      <c:overlay val="0"/>
      <c:txPr>
        <a:bodyPr/>
        <a:lstStyle/>
        <a:p>
          <a:pPr>
            <a:defRPr sz="20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0106220081827E-2"/>
          <c:y val="0.16459056228894464"/>
          <c:w val="0.96625978755983633"/>
          <c:h val="0.69070458579537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รวม I60-I69</c:v>
                </c:pt>
              </c:strCache>
            </c:strRef>
          </c:tx>
          <c:dLbls>
            <c:dLbl>
              <c:idx val="1"/>
              <c:layout>
                <c:manualLayout>
                  <c:x val="-1.5336460200074387E-3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672920400148774E-3"/>
                  <c:y val="-4.70318112802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009380600223167E-3"/>
                  <c:y val="-6.6628399313656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672920400148774E-3"/>
                  <c:y val="-4.3112493673542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672920400148774E-3"/>
                  <c:y val="-6.2709081706970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2.92</c:v>
                </c:pt>
                <c:pt idx="1">
                  <c:v>3.24</c:v>
                </c:pt>
                <c:pt idx="2">
                  <c:v>4.3099999999999996</c:v>
                </c:pt>
                <c:pt idx="3">
                  <c:v>3.91</c:v>
                </c:pt>
                <c:pt idx="4">
                  <c:v>2.62</c:v>
                </c:pt>
                <c:pt idx="5">
                  <c:v>4.99</c:v>
                </c:pt>
                <c:pt idx="6">
                  <c:v>4.67</c:v>
                </c:pt>
                <c:pt idx="7">
                  <c:v>4.08</c:v>
                </c:pt>
                <c:pt idx="8">
                  <c:v>7.93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I60-I62</c:v>
                </c:pt>
              </c:strCache>
            </c:strRef>
          </c:tx>
          <c:dLbls>
            <c:dLbl>
              <c:idx val="0"/>
              <c:layout>
                <c:manualLayout>
                  <c:x val="-4.2942088560208286E-2"/>
                  <c:y val="-4.311249367354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38336320119019E-2"/>
                  <c:y val="-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345840800297547E-3"/>
                  <c:y val="-5.3320948835142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02814180066949E-2"/>
                  <c:y val="-9.0144304953770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672920400148774E-3"/>
                  <c:y val="-4.10161144885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735522140052071E-2"/>
                  <c:y val="-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9.52</c:v>
                </c:pt>
                <c:pt idx="1">
                  <c:v>7.29</c:v>
                </c:pt>
                <c:pt idx="2">
                  <c:v>15.2</c:v>
                </c:pt>
                <c:pt idx="3">
                  <c:v>16.93</c:v>
                </c:pt>
                <c:pt idx="4">
                  <c:v>8.33</c:v>
                </c:pt>
                <c:pt idx="5">
                  <c:v>14.04</c:v>
                </c:pt>
                <c:pt idx="6">
                  <c:v>17.48</c:v>
                </c:pt>
                <c:pt idx="7">
                  <c:v>13.99</c:v>
                </c:pt>
                <c:pt idx="8">
                  <c:v>22.77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I63</c:v>
                </c:pt>
              </c:strCache>
            </c:strRef>
          </c:tx>
          <c:dLbls>
            <c:dLbl>
              <c:idx val="0"/>
              <c:layout>
                <c:manualLayout>
                  <c:x val="-1.5336460200074387E-3"/>
                  <c:y val="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682301000371936E-3"/>
                  <c:y val="-5.487044649359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735522140052071E-2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1.35</c:v>
                </c:pt>
                <c:pt idx="1">
                  <c:v>3.95</c:v>
                </c:pt>
                <c:pt idx="2">
                  <c:v>1.4</c:v>
                </c:pt>
                <c:pt idx="3">
                  <c:v>2.27</c:v>
                </c:pt>
                <c:pt idx="4">
                  <c:v>1.5</c:v>
                </c:pt>
                <c:pt idx="5">
                  <c:v>2.4700000000000002</c:v>
                </c:pt>
                <c:pt idx="6">
                  <c:v>1.55</c:v>
                </c:pt>
                <c:pt idx="7">
                  <c:v>1.92</c:v>
                </c:pt>
                <c:pt idx="8">
                  <c:v>3.76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I64-I69</c:v>
                </c:pt>
              </c:strCache>
            </c:strRef>
          </c:tx>
          <c:dLbls>
            <c:dLbl>
              <c:idx val="2"/>
              <c:layout>
                <c:manualLayout>
                  <c:x val="1.5336460200074387E-3"/>
                  <c:y val="4.311249367354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336460200074387E-3"/>
                  <c:y val="2.351590564011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1.41</c:v>
                </c:pt>
                <c:pt idx="1">
                  <c:v>0.87</c:v>
                </c:pt>
                <c:pt idx="2">
                  <c:v>0.81</c:v>
                </c:pt>
                <c:pt idx="3">
                  <c:v>0.39</c:v>
                </c:pt>
                <c:pt idx="4">
                  <c:v>0</c:v>
                </c:pt>
                <c:pt idx="5">
                  <c:v>2.99</c:v>
                </c:pt>
                <c:pt idx="6">
                  <c:v>1.33</c:v>
                </c:pt>
                <c:pt idx="7">
                  <c:v>1.03</c:v>
                </c:pt>
                <c:pt idx="8">
                  <c:v>2.2200000000000002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4313856"/>
        <c:axId val="264327936"/>
      </c:lineChart>
      <c:catAx>
        <c:axId val="2643138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64327936"/>
        <c:crosses val="autoZero"/>
        <c:auto val="1"/>
        <c:lblAlgn val="ctr"/>
        <c:lblOffset val="100"/>
        <c:noMultiLvlLbl val="0"/>
      </c:catAx>
      <c:valAx>
        <c:axId val="264327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4313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089026340068495"/>
          <c:y val="3.2812891590856832E-2"/>
          <c:w val="0.48814105196041019"/>
          <c:h val="0.13099707267667934"/>
        </c:manualLayout>
      </c:layout>
      <c:overlay val="0"/>
      <c:txPr>
        <a:bodyPr/>
        <a:lstStyle/>
        <a:p>
          <a:pPr>
            <a:defRPr sz="18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0106220081827E-2"/>
          <c:y val="0.14624127411769064"/>
          <c:w val="0.96625978755983655"/>
          <c:h val="0.715485027126615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รวม I60-I69</c:v>
                </c:pt>
              </c:strCache>
            </c:strRef>
          </c:tx>
          <c:dLbls>
            <c:dLbl>
              <c:idx val="0"/>
              <c:layout>
                <c:manualLayout>
                  <c:x val="-3.3740212440163661E-2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34115050018596E-2"/>
                  <c:y val="-4.041796281894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73858460171101E-2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206566420156221E-2"/>
                  <c:y val="-4.703181128022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39274380141342E-2"/>
                  <c:y val="-4.458214133614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870106220081827E-2"/>
                  <c:y val="-4.3112397233640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802814180066951E-2"/>
                  <c:y val="-5.536045763433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605628360133902E-2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206566420156221E-2"/>
                  <c:y val="-3.6743602562678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139274380141342E-2"/>
                  <c:y val="-4.041796281894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071982340126462E-2"/>
                  <c:y val="-3.306924230641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2206566420156221E-2"/>
                  <c:y val="-5.144104358774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605628360133791E-2"/>
                  <c:y val="-4.041796281894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6.97</c:v>
                </c:pt>
                <c:pt idx="1">
                  <c:v>9.67</c:v>
                </c:pt>
                <c:pt idx="2">
                  <c:v>11.55</c:v>
                </c:pt>
                <c:pt idx="3">
                  <c:v>13.4</c:v>
                </c:pt>
                <c:pt idx="4">
                  <c:v>10.26</c:v>
                </c:pt>
                <c:pt idx="5">
                  <c:v>11.13</c:v>
                </c:pt>
                <c:pt idx="6">
                  <c:v>3.82</c:v>
                </c:pt>
                <c:pt idx="7">
                  <c:v>4.38</c:v>
                </c:pt>
                <c:pt idx="8">
                  <c:v>6.07</c:v>
                </c:pt>
                <c:pt idx="9">
                  <c:v>5.75</c:v>
                </c:pt>
                <c:pt idx="10">
                  <c:v>8.19</c:v>
                </c:pt>
                <c:pt idx="11">
                  <c:v>6.46</c:v>
                </c:pt>
                <c:pt idx="12">
                  <c:v>7.93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I60-I62</c:v>
                </c:pt>
              </c:strCache>
            </c:strRef>
          </c:tx>
          <c:dLbls>
            <c:dLbl>
              <c:idx val="0"/>
              <c:layout>
                <c:manualLayout>
                  <c:x val="-4.2942088560208293E-2"/>
                  <c:y val="-4.31124936735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34115050018596E-2"/>
                  <c:y val="-6.3689103988445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206566420156221E-2"/>
                  <c:y val="-2.939488205014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39274380141342E-2"/>
                  <c:y val="-6.8098046976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071982340126462E-2"/>
                  <c:y val="-5.144104358774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004690300111583E-2"/>
                  <c:y val="-5.2665733899937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269168160059508E-2"/>
                  <c:y val="7.3487205125356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206566420156221E-2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273858460171101E-2"/>
                  <c:y val="-4.7766683331481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3740212440163661E-2"/>
                  <c:y val="-4.041796281894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17.68</c:v>
                </c:pt>
                <c:pt idx="1">
                  <c:v>22.75</c:v>
                </c:pt>
                <c:pt idx="2">
                  <c:v>27.01</c:v>
                </c:pt>
                <c:pt idx="3">
                  <c:v>32.74</c:v>
                </c:pt>
                <c:pt idx="4">
                  <c:v>26.75</c:v>
                </c:pt>
                <c:pt idx="5">
                  <c:v>28.96</c:v>
                </c:pt>
                <c:pt idx="6">
                  <c:v>14.66</c:v>
                </c:pt>
                <c:pt idx="7">
                  <c:v>14.46</c:v>
                </c:pt>
                <c:pt idx="8">
                  <c:v>21.2</c:v>
                </c:pt>
                <c:pt idx="9">
                  <c:v>16.38</c:v>
                </c:pt>
                <c:pt idx="10">
                  <c:v>25.8</c:v>
                </c:pt>
                <c:pt idx="11">
                  <c:v>19.989999999999998</c:v>
                </c:pt>
                <c:pt idx="12">
                  <c:v>22.77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I63</c:v>
                </c:pt>
              </c:strCache>
            </c:strRef>
          </c:tx>
          <c:dLbls>
            <c:dLbl>
              <c:idx val="0"/>
              <c:layout>
                <c:manualLayout>
                  <c:x val="-1.6870106220081827E-2"/>
                  <c:y val="-2.20461615376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672920400148768E-2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071982340126462E-2"/>
                  <c:y val="-2.20461615376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004690300111583E-2"/>
                  <c:y val="-3.6743602562678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3.25</c:v>
                </c:pt>
                <c:pt idx="1">
                  <c:v>4.41</c:v>
                </c:pt>
                <c:pt idx="2">
                  <c:v>6.04</c:v>
                </c:pt>
                <c:pt idx="3">
                  <c:v>6.71</c:v>
                </c:pt>
                <c:pt idx="4">
                  <c:v>4.67</c:v>
                </c:pt>
                <c:pt idx="5">
                  <c:v>5.24</c:v>
                </c:pt>
                <c:pt idx="6">
                  <c:v>1.66</c:v>
                </c:pt>
                <c:pt idx="7">
                  <c:v>2.3199999999999998</c:v>
                </c:pt>
                <c:pt idx="8">
                  <c:v>2.78</c:v>
                </c:pt>
                <c:pt idx="9">
                  <c:v>2.4900000000000002</c:v>
                </c:pt>
                <c:pt idx="10">
                  <c:v>4.2300000000000004</c:v>
                </c:pt>
                <c:pt idx="11">
                  <c:v>3.22</c:v>
                </c:pt>
                <c:pt idx="12">
                  <c:v>3.76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I64-I69</c:v>
                </c:pt>
              </c:strCache>
            </c:strRef>
          </c:tx>
          <c:dLbls>
            <c:dLbl>
              <c:idx val="0"/>
              <c:layout>
                <c:manualLayout>
                  <c:x val="-1.68701062200818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471044280104143E-2"/>
                  <c:y val="2.57205217938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071982340126462E-2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004690300111583E-2"/>
                  <c:y val="3.331429609672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39274380141342E-2"/>
                  <c:y val="3.968309076769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071982340126462E-2"/>
                  <c:y val="4.3112397233640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802814180066951E-2"/>
                  <c:y val="2.3270851849794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336460200074387E-3"/>
                  <c:y val="2.351590564011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336460200074387E-3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0672920400148787E-3"/>
                  <c:y val="2.204616153760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2.85</c:v>
                </c:pt>
                <c:pt idx="1">
                  <c:v>3.24</c:v>
                </c:pt>
                <c:pt idx="2">
                  <c:v>2.0099999999999998</c:v>
                </c:pt>
                <c:pt idx="3">
                  <c:v>3.47</c:v>
                </c:pt>
                <c:pt idx="4">
                  <c:v>2.71</c:v>
                </c:pt>
                <c:pt idx="5">
                  <c:v>4.0999999999999996</c:v>
                </c:pt>
                <c:pt idx="6">
                  <c:v>0.57999999999999996</c:v>
                </c:pt>
                <c:pt idx="7">
                  <c:v>0.99</c:v>
                </c:pt>
                <c:pt idx="8">
                  <c:v>1.79</c:v>
                </c:pt>
                <c:pt idx="9">
                  <c:v>1.42</c:v>
                </c:pt>
                <c:pt idx="10">
                  <c:v>2.63</c:v>
                </c:pt>
                <c:pt idx="11">
                  <c:v>1.39</c:v>
                </c:pt>
                <c:pt idx="12">
                  <c:v>2.2200000000000002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774784"/>
        <c:axId val="156776704"/>
      </c:lineChart>
      <c:catAx>
        <c:axId val="1567747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56776704"/>
        <c:crosses val="autoZero"/>
        <c:auto val="1"/>
        <c:lblAlgn val="ctr"/>
        <c:lblOffset val="100"/>
        <c:noMultiLvlLbl val="0"/>
      </c:catAx>
      <c:valAx>
        <c:axId val="15677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774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85274099979228"/>
          <c:y val="1.5677270426742707E-2"/>
          <c:w val="0.4881410519604103"/>
          <c:h val="0.11735154427285857"/>
        </c:manualLayout>
      </c:layout>
      <c:overlay val="0"/>
      <c:txPr>
        <a:bodyPr/>
        <a:lstStyle/>
        <a:p>
          <a:pPr>
            <a:defRPr sz="16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441205214486526E-2"/>
          <c:y val="0.14443123099700941"/>
          <c:w val="0.96711758957102689"/>
          <c:h val="0.70441634602957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394882050142578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93100389975775E-3"/>
                  <c:y val="3.2394359810361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957240155990201E-2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อุดรธานี</c:v>
                </c:pt>
                <c:pt idx="1">
                  <c:v>สกลนคร</c:v>
                </c:pt>
                <c:pt idx="2">
                  <c:v>เลย </c:v>
                </c:pt>
                <c:pt idx="3">
                  <c:v>หนองคาย</c:v>
                </c:pt>
                <c:pt idx="4">
                  <c:v>หนองบัวลำภู</c:v>
                </c:pt>
                <c:pt idx="5">
                  <c:v>นครพนม</c:v>
                </c:pt>
                <c:pt idx="6">
                  <c:v>บึงกาฬ</c:v>
                </c:pt>
                <c:pt idx="8">
                  <c:v>เขต 8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67.66</c:v>
                </c:pt>
                <c:pt idx="1">
                  <c:v>78.12</c:v>
                </c:pt>
                <c:pt idx="2">
                  <c:v>50</c:v>
                </c:pt>
                <c:pt idx="3">
                  <c:v>50</c:v>
                </c:pt>
                <c:pt idx="4">
                  <c:v>43.75</c:v>
                </c:pt>
                <c:pt idx="5">
                  <c:v>89.25</c:v>
                </c:pt>
                <c:pt idx="6">
                  <c:v>9.09</c:v>
                </c:pt>
                <c:pt idx="8">
                  <c:v>62.43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893100389975572E-3"/>
                  <c:y val="1.799686656131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159623987357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789764100285156E-3"/>
                  <c:y val="2.939488205014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732750974938755E-3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4733927868653799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อุดรธานี</c:v>
                </c:pt>
                <c:pt idx="1">
                  <c:v>สกลนคร</c:v>
                </c:pt>
                <c:pt idx="2">
                  <c:v>เลย </c:v>
                </c:pt>
                <c:pt idx="3">
                  <c:v>หนองคาย</c:v>
                </c:pt>
                <c:pt idx="4">
                  <c:v>หนองบัวลำภู</c:v>
                </c:pt>
                <c:pt idx="5">
                  <c:v>นครพนม</c:v>
                </c:pt>
                <c:pt idx="6">
                  <c:v>บึงกาฬ</c:v>
                </c:pt>
                <c:pt idx="8">
                  <c:v>เขต 8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68.2</c:v>
                </c:pt>
                <c:pt idx="1">
                  <c:v>74.540000000000006</c:v>
                </c:pt>
                <c:pt idx="2">
                  <c:v>83.78</c:v>
                </c:pt>
                <c:pt idx="3">
                  <c:v>62.26</c:v>
                </c:pt>
                <c:pt idx="4">
                  <c:v>36.36</c:v>
                </c:pt>
                <c:pt idx="5">
                  <c:v>82.35</c:v>
                </c:pt>
                <c:pt idx="6">
                  <c:v>4.55</c:v>
                </c:pt>
                <c:pt idx="8">
                  <c:v>65.81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อุดรธานี</c:v>
                </c:pt>
                <c:pt idx="1">
                  <c:v>สกลนคร</c:v>
                </c:pt>
                <c:pt idx="2">
                  <c:v>เลย </c:v>
                </c:pt>
                <c:pt idx="3">
                  <c:v>หนองคาย</c:v>
                </c:pt>
                <c:pt idx="4">
                  <c:v>หนองบัวลำภู</c:v>
                </c:pt>
                <c:pt idx="5">
                  <c:v>นครพนม</c:v>
                </c:pt>
                <c:pt idx="6">
                  <c:v>บึงกาฬ</c:v>
                </c:pt>
                <c:pt idx="8">
                  <c:v>เขต 8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74.150000000000006</c:v>
                </c:pt>
                <c:pt idx="1">
                  <c:v>74.400000000000006</c:v>
                </c:pt>
                <c:pt idx="2">
                  <c:v>83.82</c:v>
                </c:pt>
                <c:pt idx="3">
                  <c:v>48.97</c:v>
                </c:pt>
                <c:pt idx="4">
                  <c:v>70</c:v>
                </c:pt>
                <c:pt idx="5">
                  <c:v>76.790000000000006</c:v>
                </c:pt>
                <c:pt idx="6">
                  <c:v>5.41</c:v>
                </c:pt>
                <c:pt idx="8">
                  <c:v>68.540000000000006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2562(9m)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946550194987751E-3"/>
                  <c:y val="1.799686656131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487205125356446E-3"/>
                  <c:y val="4.1992688643060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41945339406733E-2"/>
                  <c:y val="4.7990699446093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889994550112404E-17"/>
                  <c:y val="2.099634432153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97441025071289E-3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159623987357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อุดรธานี</c:v>
                </c:pt>
                <c:pt idx="1">
                  <c:v>สกลนคร</c:v>
                </c:pt>
                <c:pt idx="2">
                  <c:v>เลย </c:v>
                </c:pt>
                <c:pt idx="3">
                  <c:v>หนองคาย</c:v>
                </c:pt>
                <c:pt idx="4">
                  <c:v>หนองบัวลำภู</c:v>
                </c:pt>
                <c:pt idx="5">
                  <c:v>นครพนม</c:v>
                </c:pt>
                <c:pt idx="6">
                  <c:v>บึงกาฬ</c:v>
                </c:pt>
                <c:pt idx="8">
                  <c:v>เขต 8</c:v>
                </c:pt>
              </c:strCache>
            </c:strRef>
          </c:cat>
          <c:val>
            <c:numRef>
              <c:f>Sheet1!$E$2:$E$10</c:f>
              <c:numCache>
                <c:formatCode>0.0</c:formatCode>
                <c:ptCount val="9"/>
                <c:pt idx="0">
                  <c:v>75.209999999999994</c:v>
                </c:pt>
                <c:pt idx="1">
                  <c:v>73.58</c:v>
                </c:pt>
                <c:pt idx="2">
                  <c:v>86.36</c:v>
                </c:pt>
                <c:pt idx="3">
                  <c:v>50</c:v>
                </c:pt>
                <c:pt idx="4">
                  <c:v>58.33</c:v>
                </c:pt>
                <c:pt idx="5">
                  <c:v>99.06</c:v>
                </c:pt>
                <c:pt idx="6">
                  <c:v>95.24</c:v>
                </c:pt>
                <c:pt idx="8">
                  <c:v>81.36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9810688"/>
        <c:axId val="269828864"/>
      </c:barChart>
      <c:catAx>
        <c:axId val="269810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69828864"/>
        <c:crosses val="autoZero"/>
        <c:auto val="1"/>
        <c:lblAlgn val="ctr"/>
        <c:lblOffset val="100"/>
        <c:noMultiLvlLbl val="0"/>
      </c:catAx>
      <c:valAx>
        <c:axId val="2698288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698106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41205214486526E-2"/>
          <c:y val="0.14443123099700941"/>
          <c:w val="0.96711758957102689"/>
          <c:h val="0.70441634602957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9893100389975775E-3"/>
                  <c:y val="3.2394359810361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957240155990201E-2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อุดรธานี</c:v>
                </c:pt>
                <c:pt idx="1">
                  <c:v>สกลนคร</c:v>
                </c:pt>
                <c:pt idx="2">
                  <c:v>เลย </c:v>
                </c:pt>
                <c:pt idx="3">
                  <c:v>หนองคาย</c:v>
                </c:pt>
                <c:pt idx="4">
                  <c:v>หนองบัวลำภู</c:v>
                </c:pt>
                <c:pt idx="5">
                  <c:v>นครพนม</c:v>
                </c:pt>
                <c:pt idx="6">
                  <c:v>บึงกาฬ</c:v>
                </c:pt>
                <c:pt idx="8">
                  <c:v>เขต 8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8.6</c:v>
                </c:pt>
                <c:pt idx="1">
                  <c:v>4.24</c:v>
                </c:pt>
                <c:pt idx="2">
                  <c:v>5.41</c:v>
                </c:pt>
                <c:pt idx="3">
                  <c:v>5.77</c:v>
                </c:pt>
                <c:pt idx="4">
                  <c:v>5.4</c:v>
                </c:pt>
                <c:pt idx="5">
                  <c:v>7.04</c:v>
                </c:pt>
                <c:pt idx="6">
                  <c:v>4.72</c:v>
                </c:pt>
                <c:pt idx="8">
                  <c:v>6.06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893100389975572E-3"/>
                  <c:y val="1.799686656131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159623987357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732750974938755E-3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4733927868653799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อุดรธานี</c:v>
                </c:pt>
                <c:pt idx="1">
                  <c:v>สกลนคร</c:v>
                </c:pt>
                <c:pt idx="2">
                  <c:v>เลย </c:v>
                </c:pt>
                <c:pt idx="3">
                  <c:v>หนองคาย</c:v>
                </c:pt>
                <c:pt idx="4">
                  <c:v>หนองบัวลำภู</c:v>
                </c:pt>
                <c:pt idx="5">
                  <c:v>นครพนม</c:v>
                </c:pt>
                <c:pt idx="6">
                  <c:v>บึงกาฬ</c:v>
                </c:pt>
                <c:pt idx="8">
                  <c:v>เขต 8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8.1999999999999993</c:v>
                </c:pt>
                <c:pt idx="1">
                  <c:v>3.52</c:v>
                </c:pt>
                <c:pt idx="2">
                  <c:v>6.22</c:v>
                </c:pt>
                <c:pt idx="3">
                  <c:v>8</c:v>
                </c:pt>
                <c:pt idx="4">
                  <c:v>5.31</c:v>
                </c:pt>
                <c:pt idx="5">
                  <c:v>4.3499999999999996</c:v>
                </c:pt>
                <c:pt idx="6">
                  <c:v>9.57</c:v>
                </c:pt>
                <c:pt idx="8">
                  <c:v>6.31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อุดรธานี</c:v>
                </c:pt>
                <c:pt idx="1">
                  <c:v>สกลนคร</c:v>
                </c:pt>
                <c:pt idx="2">
                  <c:v>เลย </c:v>
                </c:pt>
                <c:pt idx="3">
                  <c:v>หนองคาย</c:v>
                </c:pt>
                <c:pt idx="4">
                  <c:v>หนองบัวลำภู</c:v>
                </c:pt>
                <c:pt idx="5">
                  <c:v>นครพนม</c:v>
                </c:pt>
                <c:pt idx="6">
                  <c:v>บึงกาฬ</c:v>
                </c:pt>
                <c:pt idx="8">
                  <c:v>เขต 8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7.74</c:v>
                </c:pt>
                <c:pt idx="1">
                  <c:v>6.04</c:v>
                </c:pt>
                <c:pt idx="2">
                  <c:v>5.17</c:v>
                </c:pt>
                <c:pt idx="3">
                  <c:v>6.9</c:v>
                </c:pt>
                <c:pt idx="4">
                  <c:v>7.01</c:v>
                </c:pt>
                <c:pt idx="5">
                  <c:v>8.2100000000000009</c:v>
                </c:pt>
                <c:pt idx="6">
                  <c:v>11.56</c:v>
                </c:pt>
                <c:pt idx="8">
                  <c:v>6.95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2562(6m)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946550194987751E-3"/>
                  <c:y val="1.799686656131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39650584963253E-3"/>
                  <c:y val="-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159623987357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อุดรธานี</c:v>
                </c:pt>
                <c:pt idx="1">
                  <c:v>สกลนคร</c:v>
                </c:pt>
                <c:pt idx="2">
                  <c:v>เลย </c:v>
                </c:pt>
                <c:pt idx="3">
                  <c:v>หนองคาย</c:v>
                </c:pt>
                <c:pt idx="4">
                  <c:v>หนองบัวลำภู</c:v>
                </c:pt>
                <c:pt idx="5">
                  <c:v>นครพนม</c:v>
                </c:pt>
                <c:pt idx="6">
                  <c:v>บึงกาฬ</c:v>
                </c:pt>
                <c:pt idx="8">
                  <c:v>เขต 8</c:v>
                </c:pt>
              </c:strCache>
            </c:strRef>
          </c:cat>
          <c:val>
            <c:numRef>
              <c:f>Sheet1!$E$2:$E$10</c:f>
              <c:numCache>
                <c:formatCode>0.0</c:formatCode>
                <c:ptCount val="9"/>
                <c:pt idx="0">
                  <c:v>7.13</c:v>
                </c:pt>
                <c:pt idx="1">
                  <c:v>4.28</c:v>
                </c:pt>
                <c:pt idx="2">
                  <c:v>5.32</c:v>
                </c:pt>
                <c:pt idx="3">
                  <c:v>3.6</c:v>
                </c:pt>
                <c:pt idx="4">
                  <c:v>9.24</c:v>
                </c:pt>
                <c:pt idx="5">
                  <c:v>17.649999999999999</c:v>
                </c:pt>
                <c:pt idx="6">
                  <c:v>14.48</c:v>
                </c:pt>
                <c:pt idx="8">
                  <c:v>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9742848"/>
        <c:axId val="269744384"/>
      </c:barChart>
      <c:catAx>
        <c:axId val="269742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69744384"/>
        <c:crosses val="autoZero"/>
        <c:auto val="1"/>
        <c:lblAlgn val="ctr"/>
        <c:lblOffset val="100"/>
        <c:noMultiLvlLbl val="0"/>
      </c:catAx>
      <c:valAx>
        <c:axId val="2697443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697428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2562 (9m)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อุดรธานี</c:v>
                </c:pt>
                <c:pt idx="1">
                  <c:v>สกลนคร</c:v>
                </c:pt>
                <c:pt idx="2">
                  <c:v>เลย </c:v>
                </c:pt>
                <c:pt idx="3">
                  <c:v>หนองคาย</c:v>
                </c:pt>
                <c:pt idx="4">
                  <c:v>หนองบัวลำภู</c:v>
                </c:pt>
                <c:pt idx="5">
                  <c:v>นครพนม</c:v>
                </c:pt>
                <c:pt idx="6">
                  <c:v>บึงกาฬ</c:v>
                </c:pt>
                <c:pt idx="8">
                  <c:v>เขต 8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54.09</c:v>
                </c:pt>
                <c:pt idx="1">
                  <c:v>78.05</c:v>
                </c:pt>
                <c:pt idx="2">
                  <c:v>70.81</c:v>
                </c:pt>
                <c:pt idx="4">
                  <c:v>71.92</c:v>
                </c:pt>
                <c:pt idx="5">
                  <c:v>77.959999999999994</c:v>
                </c:pt>
                <c:pt idx="8">
                  <c:v>67.930000000000007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7419904"/>
        <c:axId val="96403456"/>
      </c:barChart>
      <c:catAx>
        <c:axId val="87419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6403456"/>
        <c:crosses val="autoZero"/>
        <c:auto val="1"/>
        <c:lblAlgn val="ctr"/>
        <c:lblOffset val="100"/>
        <c:noMultiLvlLbl val="0"/>
      </c:catAx>
      <c:valAx>
        <c:axId val="96403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4199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238B9-DC0F-4BB5-802E-1F7D96190E92}" type="doc">
      <dgm:prSet loTypeId="urn:microsoft.com/office/officeart/2005/8/layout/gear1" loCatId="cycle" qsTypeId="urn:microsoft.com/office/officeart/2005/8/quickstyle/3d1" qsCatId="3D" csTypeId="urn:microsoft.com/office/officeart/2005/8/colors/colorful5" csCatId="colorful" phldr="1"/>
      <dgm:spPr/>
    </dgm:pt>
    <dgm:pt modelId="{5F3730C7-B0FB-4CA3-B6B2-40C1DD34EF6A}">
      <dgm:prSet phldrT="[Text]" custT="1"/>
      <dgm:spPr>
        <a:solidFill>
          <a:srgbClr val="00B0F0"/>
        </a:solidFill>
      </dgm:spPr>
      <dgm:t>
        <a:bodyPr/>
        <a:lstStyle/>
        <a:p>
          <a:r>
            <a:rPr lang="th-TH" sz="1200" b="1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พัฒนาระบบ </a:t>
          </a:r>
          <a:r>
            <a:rPr lang="en-US" sz="1200" b="1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Stroke Fast Track</a:t>
          </a:r>
          <a:endParaRPr lang="th-TH" sz="1200" dirty="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C05D22FB-55B1-4BA0-B125-78D03DC4B616}" type="parTrans" cxnId="{9FA69C2F-CEB8-48B5-B25C-C795A622E35D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B2EFFEB4-4EB2-4C43-8CD5-FB92EB0C140A}" type="sibTrans" cxnId="{9FA69C2F-CEB8-48B5-B25C-C795A622E35D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326C7B7C-9941-465A-9827-89C2C9330AE5}">
      <dgm:prSet phldrT="[Text]" phldr="1"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09A628DA-5611-4C99-A789-333BE3B0562D}" type="parTrans" cxnId="{A96934A1-BE01-41D7-9DB0-95488E6700C3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7BE4DE00-0867-40D9-A39D-C923DE21EA0A}" type="sibTrans" cxnId="{A96934A1-BE01-41D7-9DB0-95488E6700C3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43FC06BA-B8F7-48BD-950A-798D73CC4DF7}">
      <dgm:prSet phldrT="[Text]" phldr="1"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4C89CF44-D0EA-4525-BECF-6A6ABC3D759D}" type="parTrans" cxnId="{33E3F5C0-138F-4BDA-A49B-06040357E9ED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D4EF47EE-487A-4EF8-B90A-81F0D2489F8F}" type="sibTrans" cxnId="{33E3F5C0-138F-4BDA-A49B-06040357E9ED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5D226F21-99AE-406A-BBE6-B324B46BF4C2}">
      <dgm:prSet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ดูแลผู้ป่วยใน</a:t>
          </a:r>
          <a:r>
            <a:rPr lang="en-US" sz="1400" b="1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 stroke Unit </a:t>
          </a:r>
          <a:endParaRPr lang="th-TH" sz="1400" b="1" dirty="0" smtClean="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71A54074-5473-43EF-8234-1781E51DDA71}" type="parTrans" cxnId="{86D1BB4D-8EF7-4C54-AC43-924C66DB24D7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99C5E0A9-A6CC-424E-95C7-7606F4F154B1}" type="sibTrans" cxnId="{86D1BB4D-8EF7-4C54-AC43-924C66DB24D7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53C427E7-C780-4567-A7D6-6688021EDD90}">
      <dgm:prSet phldrT="[Text]" custT="1"/>
      <dgm:spPr/>
      <dgm:t>
        <a:bodyPr/>
        <a:lstStyle/>
        <a:p>
          <a:r>
            <a:rPr lang="th-TH" sz="1200" b="1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เพิ่ม </a:t>
          </a:r>
          <a:r>
            <a:rPr lang="en-US" sz="1200" b="1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Node of </a:t>
          </a:r>
          <a:r>
            <a:rPr lang="en-US" sz="1200" b="1" dirty="0" err="1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rt</a:t>
          </a:r>
          <a:r>
            <a:rPr lang="en-US" sz="1200" b="1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-PA</a:t>
          </a:r>
          <a:r>
            <a:rPr lang="th-TH" sz="1200" b="1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 </a:t>
          </a:r>
          <a:endParaRPr lang="th-TH" sz="1200" dirty="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C58A5CEC-266E-49B1-B937-B75250C2BFD9}" type="parTrans" cxnId="{3C2CA0F4-BA60-40A3-B37A-B64037C255F5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614FDBFD-AAEC-4383-807C-7FE3392581B2}" type="sibTrans" cxnId="{3C2CA0F4-BA60-40A3-B37A-B64037C255F5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gm:t>
    </dgm:pt>
    <dgm:pt modelId="{1DA8F2F1-2CAF-4C5F-A329-8C828D6DECD4}" type="pres">
      <dgm:prSet presAssocID="{2E9238B9-DC0F-4BB5-802E-1F7D96190E9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D61EA2-CFFF-42F1-8E4E-00C6A7F12483}" type="pres">
      <dgm:prSet presAssocID="{5F3730C7-B0FB-4CA3-B6B2-40C1DD34EF6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CBFC06-536E-4986-83A5-49DE1D98B8E5}" type="pres">
      <dgm:prSet presAssocID="{5F3730C7-B0FB-4CA3-B6B2-40C1DD34EF6A}" presName="gear1srcNode" presStyleLbl="node1" presStyleIdx="0" presStyleCnt="3"/>
      <dgm:spPr/>
      <dgm:t>
        <a:bodyPr/>
        <a:lstStyle/>
        <a:p>
          <a:endParaRPr lang="th-TH"/>
        </a:p>
      </dgm:t>
    </dgm:pt>
    <dgm:pt modelId="{2723C6B9-E4E4-426C-9F08-8E993BE57B10}" type="pres">
      <dgm:prSet presAssocID="{5F3730C7-B0FB-4CA3-B6B2-40C1DD34EF6A}" presName="gear1dstNode" presStyleLbl="node1" presStyleIdx="0" presStyleCnt="3"/>
      <dgm:spPr/>
      <dgm:t>
        <a:bodyPr/>
        <a:lstStyle/>
        <a:p>
          <a:endParaRPr lang="th-TH"/>
        </a:p>
      </dgm:t>
    </dgm:pt>
    <dgm:pt modelId="{B6B1764A-C342-42D1-A400-4F8A642FCBCD}" type="pres">
      <dgm:prSet presAssocID="{53C427E7-C780-4567-A7D6-6688021EDD90}" presName="gear2" presStyleLbl="node1" presStyleIdx="1" presStyleCnt="3" custScaleX="131394" custScaleY="131394" custLinFactNeighborX="-28313" custLinFactNeighborY="2436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C6AB71-9CD4-481F-AA2A-9C7E2854E228}" type="pres">
      <dgm:prSet presAssocID="{53C427E7-C780-4567-A7D6-6688021EDD90}" presName="gear2srcNode" presStyleLbl="node1" presStyleIdx="1" presStyleCnt="3"/>
      <dgm:spPr/>
      <dgm:t>
        <a:bodyPr/>
        <a:lstStyle/>
        <a:p>
          <a:endParaRPr lang="th-TH"/>
        </a:p>
      </dgm:t>
    </dgm:pt>
    <dgm:pt modelId="{FE43DA48-C119-4BC6-A5EF-EE3B466CFC4A}" type="pres">
      <dgm:prSet presAssocID="{53C427E7-C780-4567-A7D6-6688021EDD90}" presName="gear2dstNode" presStyleLbl="node1" presStyleIdx="1" presStyleCnt="3"/>
      <dgm:spPr/>
      <dgm:t>
        <a:bodyPr/>
        <a:lstStyle/>
        <a:p>
          <a:endParaRPr lang="th-TH"/>
        </a:p>
      </dgm:t>
    </dgm:pt>
    <dgm:pt modelId="{3AC3F466-9F9E-4C5A-A84C-CD56BEFF99F2}" type="pres">
      <dgm:prSet presAssocID="{5D226F21-99AE-406A-BBE6-B324B46BF4C2}" presName="gear3" presStyleLbl="node1" presStyleIdx="2" presStyleCnt="3" custScaleX="151942" custScaleY="151942" custLinFactNeighborY="-3035"/>
      <dgm:spPr/>
      <dgm:t>
        <a:bodyPr/>
        <a:lstStyle/>
        <a:p>
          <a:endParaRPr lang="th-TH"/>
        </a:p>
      </dgm:t>
    </dgm:pt>
    <dgm:pt modelId="{1FC016F7-7E77-4D49-AD44-CB1DA812BE65}" type="pres">
      <dgm:prSet presAssocID="{5D226F21-99AE-406A-BBE6-B324B46BF4C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CAA8F0-CFC9-4742-AC40-E995CC8FD09E}" type="pres">
      <dgm:prSet presAssocID="{5D226F21-99AE-406A-BBE6-B324B46BF4C2}" presName="gear3srcNode" presStyleLbl="node1" presStyleIdx="2" presStyleCnt="3"/>
      <dgm:spPr/>
      <dgm:t>
        <a:bodyPr/>
        <a:lstStyle/>
        <a:p>
          <a:endParaRPr lang="th-TH"/>
        </a:p>
      </dgm:t>
    </dgm:pt>
    <dgm:pt modelId="{CC36D16B-E855-44C2-8B19-142E8474E0B0}" type="pres">
      <dgm:prSet presAssocID="{5D226F21-99AE-406A-BBE6-B324B46BF4C2}" presName="gear3dstNode" presStyleLbl="node1" presStyleIdx="2" presStyleCnt="3"/>
      <dgm:spPr/>
      <dgm:t>
        <a:bodyPr/>
        <a:lstStyle/>
        <a:p>
          <a:endParaRPr lang="th-TH"/>
        </a:p>
      </dgm:t>
    </dgm:pt>
    <dgm:pt modelId="{60AC43A8-90EA-45D3-A834-A058DFA1AA97}" type="pres">
      <dgm:prSet presAssocID="{B2EFFEB4-4EB2-4C43-8CD5-FB92EB0C140A}" presName="connector1" presStyleLbl="sibTrans2D1" presStyleIdx="0" presStyleCnt="3"/>
      <dgm:spPr/>
      <dgm:t>
        <a:bodyPr/>
        <a:lstStyle/>
        <a:p>
          <a:endParaRPr lang="th-TH"/>
        </a:p>
      </dgm:t>
    </dgm:pt>
    <dgm:pt modelId="{7EFE62CC-2DE9-4A01-B420-2BA66BC589D3}" type="pres">
      <dgm:prSet presAssocID="{614FDBFD-AAEC-4383-807C-7FE3392581B2}" presName="connector2" presStyleLbl="sibTrans2D1" presStyleIdx="1" presStyleCnt="3" custScaleX="131394" custScaleY="131394" custLinFactNeighborX="-16297" custLinFactNeighborY="27367"/>
      <dgm:spPr/>
      <dgm:t>
        <a:bodyPr/>
        <a:lstStyle/>
        <a:p>
          <a:endParaRPr lang="th-TH"/>
        </a:p>
      </dgm:t>
    </dgm:pt>
    <dgm:pt modelId="{BDD2C6A6-C711-4EAC-89AB-EA0DE06EC222}" type="pres">
      <dgm:prSet presAssocID="{99C5E0A9-A6CC-424E-95C7-7606F4F154B1}" presName="connector3" presStyleLbl="sibTrans2D1" presStyleIdx="2" presStyleCnt="3" custScaleX="131394" custScaleY="131394"/>
      <dgm:spPr/>
      <dgm:t>
        <a:bodyPr/>
        <a:lstStyle/>
        <a:p>
          <a:endParaRPr lang="th-TH"/>
        </a:p>
      </dgm:t>
    </dgm:pt>
  </dgm:ptLst>
  <dgm:cxnLst>
    <dgm:cxn modelId="{915AF14E-6128-41A4-B817-F96B9B0517B3}" type="presOf" srcId="{5D226F21-99AE-406A-BBE6-B324B46BF4C2}" destId="{0CCAA8F0-CFC9-4742-AC40-E995CC8FD09E}" srcOrd="2" destOrd="0" presId="urn:microsoft.com/office/officeart/2005/8/layout/gear1"/>
    <dgm:cxn modelId="{B60AD47A-AA5E-40D5-AA3B-8958B6F0C79A}" type="presOf" srcId="{5D226F21-99AE-406A-BBE6-B324B46BF4C2}" destId="{1FC016F7-7E77-4D49-AD44-CB1DA812BE65}" srcOrd="1" destOrd="0" presId="urn:microsoft.com/office/officeart/2005/8/layout/gear1"/>
    <dgm:cxn modelId="{3C2CA0F4-BA60-40A3-B37A-B64037C255F5}" srcId="{2E9238B9-DC0F-4BB5-802E-1F7D96190E92}" destId="{53C427E7-C780-4567-A7D6-6688021EDD90}" srcOrd="1" destOrd="0" parTransId="{C58A5CEC-266E-49B1-B937-B75250C2BFD9}" sibTransId="{614FDBFD-AAEC-4383-807C-7FE3392581B2}"/>
    <dgm:cxn modelId="{4A8F9212-6FE4-4806-A18E-DC5EF4A3E0B4}" type="presOf" srcId="{53C427E7-C780-4567-A7D6-6688021EDD90}" destId="{B6B1764A-C342-42D1-A400-4F8A642FCBCD}" srcOrd="0" destOrd="0" presId="urn:microsoft.com/office/officeart/2005/8/layout/gear1"/>
    <dgm:cxn modelId="{9C75DE74-2B02-4958-90E4-3E83E975DDC9}" type="presOf" srcId="{5D226F21-99AE-406A-BBE6-B324B46BF4C2}" destId="{CC36D16B-E855-44C2-8B19-142E8474E0B0}" srcOrd="3" destOrd="0" presId="urn:microsoft.com/office/officeart/2005/8/layout/gear1"/>
    <dgm:cxn modelId="{618F445D-C786-41EB-BD6E-8DB180DCF360}" type="presOf" srcId="{53C427E7-C780-4567-A7D6-6688021EDD90}" destId="{FE43DA48-C119-4BC6-A5EF-EE3B466CFC4A}" srcOrd="2" destOrd="0" presId="urn:microsoft.com/office/officeart/2005/8/layout/gear1"/>
    <dgm:cxn modelId="{8772F9BB-6B9E-47AB-936C-678E6C75D854}" type="presOf" srcId="{614FDBFD-AAEC-4383-807C-7FE3392581B2}" destId="{7EFE62CC-2DE9-4A01-B420-2BA66BC589D3}" srcOrd="0" destOrd="0" presId="urn:microsoft.com/office/officeart/2005/8/layout/gear1"/>
    <dgm:cxn modelId="{D68341AC-EE35-40F8-BD34-F95F6F234CF0}" type="presOf" srcId="{B2EFFEB4-4EB2-4C43-8CD5-FB92EB0C140A}" destId="{60AC43A8-90EA-45D3-A834-A058DFA1AA97}" srcOrd="0" destOrd="0" presId="urn:microsoft.com/office/officeart/2005/8/layout/gear1"/>
    <dgm:cxn modelId="{AD848191-FE68-4284-A94C-9985FC34F5C7}" type="presOf" srcId="{2E9238B9-DC0F-4BB5-802E-1F7D96190E92}" destId="{1DA8F2F1-2CAF-4C5F-A329-8C828D6DECD4}" srcOrd="0" destOrd="0" presId="urn:microsoft.com/office/officeart/2005/8/layout/gear1"/>
    <dgm:cxn modelId="{85994638-5DE6-42A3-B66F-5E5F25118CD1}" type="presOf" srcId="{5F3730C7-B0FB-4CA3-B6B2-40C1DD34EF6A}" destId="{59CBFC06-536E-4986-83A5-49DE1D98B8E5}" srcOrd="1" destOrd="0" presId="urn:microsoft.com/office/officeart/2005/8/layout/gear1"/>
    <dgm:cxn modelId="{593442BB-278E-4468-9AD7-776A30DE327A}" type="presOf" srcId="{5F3730C7-B0FB-4CA3-B6B2-40C1DD34EF6A}" destId="{8BD61EA2-CFFF-42F1-8E4E-00C6A7F12483}" srcOrd="0" destOrd="0" presId="urn:microsoft.com/office/officeart/2005/8/layout/gear1"/>
    <dgm:cxn modelId="{86D1BB4D-8EF7-4C54-AC43-924C66DB24D7}" srcId="{2E9238B9-DC0F-4BB5-802E-1F7D96190E92}" destId="{5D226F21-99AE-406A-BBE6-B324B46BF4C2}" srcOrd="2" destOrd="0" parTransId="{71A54074-5473-43EF-8234-1781E51DDA71}" sibTransId="{99C5E0A9-A6CC-424E-95C7-7606F4F154B1}"/>
    <dgm:cxn modelId="{A96934A1-BE01-41D7-9DB0-95488E6700C3}" srcId="{2E9238B9-DC0F-4BB5-802E-1F7D96190E92}" destId="{326C7B7C-9941-465A-9827-89C2C9330AE5}" srcOrd="3" destOrd="0" parTransId="{09A628DA-5611-4C99-A789-333BE3B0562D}" sibTransId="{7BE4DE00-0867-40D9-A39D-C923DE21EA0A}"/>
    <dgm:cxn modelId="{33E3F5C0-138F-4BDA-A49B-06040357E9ED}" srcId="{2E9238B9-DC0F-4BB5-802E-1F7D96190E92}" destId="{43FC06BA-B8F7-48BD-950A-798D73CC4DF7}" srcOrd="4" destOrd="0" parTransId="{4C89CF44-D0EA-4525-BECF-6A6ABC3D759D}" sibTransId="{D4EF47EE-487A-4EF8-B90A-81F0D2489F8F}"/>
    <dgm:cxn modelId="{9FA69C2F-CEB8-48B5-B25C-C795A622E35D}" srcId="{2E9238B9-DC0F-4BB5-802E-1F7D96190E92}" destId="{5F3730C7-B0FB-4CA3-B6B2-40C1DD34EF6A}" srcOrd="0" destOrd="0" parTransId="{C05D22FB-55B1-4BA0-B125-78D03DC4B616}" sibTransId="{B2EFFEB4-4EB2-4C43-8CD5-FB92EB0C140A}"/>
    <dgm:cxn modelId="{CC560529-83B1-41E6-A12E-4FFDA365E3BA}" type="presOf" srcId="{99C5E0A9-A6CC-424E-95C7-7606F4F154B1}" destId="{BDD2C6A6-C711-4EAC-89AB-EA0DE06EC222}" srcOrd="0" destOrd="0" presId="urn:microsoft.com/office/officeart/2005/8/layout/gear1"/>
    <dgm:cxn modelId="{9953C31D-9E7A-4EE1-84EC-21E6D997B2B3}" type="presOf" srcId="{53C427E7-C780-4567-A7D6-6688021EDD90}" destId="{CCC6AB71-9CD4-481F-AA2A-9C7E2854E228}" srcOrd="1" destOrd="0" presId="urn:microsoft.com/office/officeart/2005/8/layout/gear1"/>
    <dgm:cxn modelId="{7D0F9FB3-17DF-4E8B-A6CE-D8E2D318DF78}" type="presOf" srcId="{5F3730C7-B0FB-4CA3-B6B2-40C1DD34EF6A}" destId="{2723C6B9-E4E4-426C-9F08-8E993BE57B10}" srcOrd="2" destOrd="0" presId="urn:microsoft.com/office/officeart/2005/8/layout/gear1"/>
    <dgm:cxn modelId="{0962BB89-8399-436A-8F88-C217B3FDA8C5}" type="presOf" srcId="{5D226F21-99AE-406A-BBE6-B324B46BF4C2}" destId="{3AC3F466-9F9E-4C5A-A84C-CD56BEFF99F2}" srcOrd="0" destOrd="0" presId="urn:microsoft.com/office/officeart/2005/8/layout/gear1"/>
    <dgm:cxn modelId="{7EAD33F1-0287-4014-8A26-5CA8BB2CA823}" type="presParOf" srcId="{1DA8F2F1-2CAF-4C5F-A329-8C828D6DECD4}" destId="{8BD61EA2-CFFF-42F1-8E4E-00C6A7F12483}" srcOrd="0" destOrd="0" presId="urn:microsoft.com/office/officeart/2005/8/layout/gear1"/>
    <dgm:cxn modelId="{3D562AF4-56B7-4E39-BD59-0C58B79A7CCE}" type="presParOf" srcId="{1DA8F2F1-2CAF-4C5F-A329-8C828D6DECD4}" destId="{59CBFC06-536E-4986-83A5-49DE1D98B8E5}" srcOrd="1" destOrd="0" presId="urn:microsoft.com/office/officeart/2005/8/layout/gear1"/>
    <dgm:cxn modelId="{9A1C2646-39A3-4FC3-A629-B8E88E2A05C7}" type="presParOf" srcId="{1DA8F2F1-2CAF-4C5F-A329-8C828D6DECD4}" destId="{2723C6B9-E4E4-426C-9F08-8E993BE57B10}" srcOrd="2" destOrd="0" presId="urn:microsoft.com/office/officeart/2005/8/layout/gear1"/>
    <dgm:cxn modelId="{1836837A-C324-4E11-BB95-4E981A892B2B}" type="presParOf" srcId="{1DA8F2F1-2CAF-4C5F-A329-8C828D6DECD4}" destId="{B6B1764A-C342-42D1-A400-4F8A642FCBCD}" srcOrd="3" destOrd="0" presId="urn:microsoft.com/office/officeart/2005/8/layout/gear1"/>
    <dgm:cxn modelId="{5C4D1569-B599-4184-8860-341C9EDF0C14}" type="presParOf" srcId="{1DA8F2F1-2CAF-4C5F-A329-8C828D6DECD4}" destId="{CCC6AB71-9CD4-481F-AA2A-9C7E2854E228}" srcOrd="4" destOrd="0" presId="urn:microsoft.com/office/officeart/2005/8/layout/gear1"/>
    <dgm:cxn modelId="{3373438B-BB32-42AC-B152-D18C3F1B1A35}" type="presParOf" srcId="{1DA8F2F1-2CAF-4C5F-A329-8C828D6DECD4}" destId="{FE43DA48-C119-4BC6-A5EF-EE3B466CFC4A}" srcOrd="5" destOrd="0" presId="urn:microsoft.com/office/officeart/2005/8/layout/gear1"/>
    <dgm:cxn modelId="{89ECED5F-EFCB-42E4-AB41-2423F2C22760}" type="presParOf" srcId="{1DA8F2F1-2CAF-4C5F-A329-8C828D6DECD4}" destId="{3AC3F466-9F9E-4C5A-A84C-CD56BEFF99F2}" srcOrd="6" destOrd="0" presId="urn:microsoft.com/office/officeart/2005/8/layout/gear1"/>
    <dgm:cxn modelId="{B067B6D7-9841-46E6-84A5-E25A94CC6BB4}" type="presParOf" srcId="{1DA8F2F1-2CAF-4C5F-A329-8C828D6DECD4}" destId="{1FC016F7-7E77-4D49-AD44-CB1DA812BE65}" srcOrd="7" destOrd="0" presId="urn:microsoft.com/office/officeart/2005/8/layout/gear1"/>
    <dgm:cxn modelId="{FD2BE55B-A2A6-4DA3-AE53-A9D977AE43AB}" type="presParOf" srcId="{1DA8F2F1-2CAF-4C5F-A329-8C828D6DECD4}" destId="{0CCAA8F0-CFC9-4742-AC40-E995CC8FD09E}" srcOrd="8" destOrd="0" presId="urn:microsoft.com/office/officeart/2005/8/layout/gear1"/>
    <dgm:cxn modelId="{92E80D12-7738-410F-ADB6-4CFB27119AA5}" type="presParOf" srcId="{1DA8F2F1-2CAF-4C5F-A329-8C828D6DECD4}" destId="{CC36D16B-E855-44C2-8B19-142E8474E0B0}" srcOrd="9" destOrd="0" presId="urn:microsoft.com/office/officeart/2005/8/layout/gear1"/>
    <dgm:cxn modelId="{FB11C8FA-EB1A-4C76-BA71-6C5BD5409BF8}" type="presParOf" srcId="{1DA8F2F1-2CAF-4C5F-A329-8C828D6DECD4}" destId="{60AC43A8-90EA-45D3-A834-A058DFA1AA97}" srcOrd="10" destOrd="0" presId="urn:microsoft.com/office/officeart/2005/8/layout/gear1"/>
    <dgm:cxn modelId="{471F3104-C364-46BF-A86E-A4840CCE695F}" type="presParOf" srcId="{1DA8F2F1-2CAF-4C5F-A329-8C828D6DECD4}" destId="{7EFE62CC-2DE9-4A01-B420-2BA66BC589D3}" srcOrd="11" destOrd="0" presId="urn:microsoft.com/office/officeart/2005/8/layout/gear1"/>
    <dgm:cxn modelId="{33FDD18D-9FB4-496B-95B7-50311C08B28F}" type="presParOf" srcId="{1DA8F2F1-2CAF-4C5F-A329-8C828D6DECD4}" destId="{BDD2C6A6-C711-4EAC-89AB-EA0DE06EC22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813A3-195C-487D-8018-3E5460D8409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FB8D956-2726-4310-90E9-5286773DA13E}">
      <dgm:prSet phldrT="[ข้อความ]"/>
      <dgm:spPr>
        <a:solidFill>
          <a:srgbClr val="FF0000"/>
        </a:solidFill>
      </dgm:spPr>
      <dgm:t>
        <a:bodyPr/>
        <a:lstStyle/>
        <a:p>
          <a:r>
            <a:rPr lang="en-US" dirty="0"/>
            <a:t>Access</a:t>
          </a:r>
          <a:endParaRPr lang="th-TH" dirty="0"/>
        </a:p>
      </dgm:t>
    </dgm:pt>
    <dgm:pt modelId="{9F199A3E-7DF5-4FA0-A2D0-6C6C004E1615}" type="parTrans" cxnId="{F7473436-15E7-4106-853F-21B952DC6281}">
      <dgm:prSet/>
      <dgm:spPr/>
      <dgm:t>
        <a:bodyPr/>
        <a:lstStyle/>
        <a:p>
          <a:endParaRPr lang="th-TH"/>
        </a:p>
      </dgm:t>
    </dgm:pt>
    <dgm:pt modelId="{D039384A-2891-4361-A11D-1BC6E5C061F7}" type="sibTrans" cxnId="{F7473436-15E7-4106-853F-21B952DC6281}">
      <dgm:prSet/>
      <dgm:spPr/>
      <dgm:t>
        <a:bodyPr/>
        <a:lstStyle/>
        <a:p>
          <a:endParaRPr lang="th-TH"/>
        </a:p>
      </dgm:t>
    </dgm:pt>
    <dgm:pt modelId="{9AB2F2F0-871B-4C11-A25A-84D887C8C8BB}">
      <dgm:prSet phldrT="[ข้อความ]" custT="1"/>
      <dgm:spPr/>
      <dgm:t>
        <a:bodyPr/>
        <a:lstStyle/>
        <a:p>
          <a:r>
            <a:rPr lang="en-US" sz="2000" b="1" dirty="0">
              <a:latin typeface="TH SarabunPSK" pitchFamily="34" charset="-34"/>
              <a:cs typeface="TH SarabunPSK" pitchFamily="34" charset="-34"/>
            </a:rPr>
            <a:t>Node of </a:t>
          </a:r>
          <a:r>
            <a:rPr lang="en-US" sz="2000" b="1" dirty="0" err="1" smtClean="0">
              <a:latin typeface="TH SarabunPSK" pitchFamily="34" charset="-34"/>
              <a:cs typeface="TH SarabunPSK" pitchFamily="34" charset="-34"/>
            </a:rPr>
            <a:t>rt</a:t>
          </a:r>
          <a:r>
            <a:rPr lang="en-US" sz="2000" b="1" dirty="0" smtClean="0">
              <a:latin typeface="TH SarabunPSK" pitchFamily="34" charset="-34"/>
              <a:cs typeface="TH SarabunPSK" pitchFamily="34" charset="-34"/>
            </a:rPr>
            <a:t>-PA</a:t>
          </a:r>
        </a:p>
        <a:p>
          <a:r>
            <a:rPr lang="th-TH" sz="2000" b="1" dirty="0" smtClean="0">
              <a:latin typeface="TH SarabunPSK" pitchFamily="34" charset="-34"/>
              <a:cs typeface="TH SarabunPSK" pitchFamily="34" charset="-34"/>
            </a:rPr>
            <a:t>ปี 61 รพ.วังสะพุง จ.เลย</a:t>
          </a:r>
          <a:r>
            <a:rPr lang="en-US" sz="2000" b="1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th-TH" sz="2000" b="1" dirty="0" smtClean="0">
              <a:latin typeface="TH SarabunPSK" pitchFamily="34" charset="-34"/>
              <a:cs typeface="TH SarabunPSK" pitchFamily="34" charset="-34"/>
            </a:rPr>
            <a:t>    </a:t>
          </a:r>
          <a:endParaRPr lang="th-TH" sz="2000" b="1" dirty="0">
            <a:latin typeface="TH SarabunPSK" pitchFamily="34" charset="-34"/>
            <a:cs typeface="TH SarabunPSK" pitchFamily="34" charset="-34"/>
          </a:endParaRPr>
        </a:p>
        <a:p>
          <a:r>
            <a: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ปี </a:t>
          </a:r>
          <a:r>
            <a:rPr lang="en-US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6</a:t>
          </a:r>
          <a:r>
            <a: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2 รพ.เซกา จ.บึงกาฬ</a:t>
          </a:r>
          <a:endParaRPr lang="th-TH" sz="20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BF9D813E-E571-464E-B6B2-A2606199D78F}" type="parTrans" cxnId="{CF5D878B-8662-4844-BECA-3AD1F9944ADC}">
      <dgm:prSet/>
      <dgm:spPr/>
      <dgm:t>
        <a:bodyPr/>
        <a:lstStyle/>
        <a:p>
          <a:endParaRPr lang="th-TH"/>
        </a:p>
      </dgm:t>
    </dgm:pt>
    <dgm:pt modelId="{D607E768-2C60-4029-9BA4-7686B623CA65}" type="sibTrans" cxnId="{CF5D878B-8662-4844-BECA-3AD1F9944ADC}">
      <dgm:prSet/>
      <dgm:spPr/>
      <dgm:t>
        <a:bodyPr/>
        <a:lstStyle/>
        <a:p>
          <a:endParaRPr lang="th-TH"/>
        </a:p>
      </dgm:t>
    </dgm:pt>
    <dgm:pt modelId="{C630CF7F-14FE-4B8D-A6F9-228282D1278C}">
      <dgm:prSet phldrT="[ข้อความ]" custT="1"/>
      <dgm:spPr/>
      <dgm:t>
        <a:bodyPr/>
        <a:lstStyle/>
        <a:p>
          <a:r>
            <a:rPr lang="en-US" sz="2000" b="1" dirty="0">
              <a:latin typeface="TH SarabunPSK" pitchFamily="34" charset="-34"/>
              <a:cs typeface="TH SarabunPSK" pitchFamily="34" charset="-34"/>
            </a:rPr>
            <a:t>ER </a:t>
          </a:r>
          <a:r>
            <a:rPr lang="th-TH" sz="2000" b="1" dirty="0">
              <a:latin typeface="TH SarabunPSK" pitchFamily="34" charset="-34"/>
              <a:cs typeface="TH SarabunPSK" pitchFamily="34" charset="-34"/>
            </a:rPr>
            <a:t>คุณภาพในรพ.ทุกแห่ง</a:t>
          </a:r>
        </a:p>
      </dgm:t>
    </dgm:pt>
    <dgm:pt modelId="{13FCB976-8D3E-4043-BF4F-8E57042B2CB8}" type="parTrans" cxnId="{A1D6B768-4A0F-4E74-8BC1-9D1C5E3235AD}">
      <dgm:prSet/>
      <dgm:spPr/>
      <dgm:t>
        <a:bodyPr/>
        <a:lstStyle/>
        <a:p>
          <a:endParaRPr lang="th-TH"/>
        </a:p>
      </dgm:t>
    </dgm:pt>
    <dgm:pt modelId="{0401B6EE-939A-4AFA-B861-511773581FE6}" type="sibTrans" cxnId="{A1D6B768-4A0F-4E74-8BC1-9D1C5E3235AD}">
      <dgm:prSet/>
      <dgm:spPr/>
      <dgm:t>
        <a:bodyPr/>
        <a:lstStyle/>
        <a:p>
          <a:endParaRPr lang="th-TH"/>
        </a:p>
      </dgm:t>
    </dgm:pt>
    <dgm:pt modelId="{1264DE02-6D30-4A3B-A1D5-94B340FAD3F7}">
      <dgm:prSet phldrT="[ข้อความ]"/>
      <dgm:spPr>
        <a:solidFill>
          <a:srgbClr val="92D050"/>
        </a:solidFill>
      </dgm:spPr>
      <dgm:t>
        <a:bodyPr/>
        <a:lstStyle/>
        <a:p>
          <a:r>
            <a:rPr lang="en-US" dirty="0"/>
            <a:t>Recovery</a:t>
          </a:r>
          <a:endParaRPr lang="th-TH" dirty="0"/>
        </a:p>
      </dgm:t>
    </dgm:pt>
    <dgm:pt modelId="{4D122232-AF1E-4F42-B61C-315598DE432A}" type="parTrans" cxnId="{39673103-83D8-4353-BF18-B750F0B8B445}">
      <dgm:prSet/>
      <dgm:spPr/>
      <dgm:t>
        <a:bodyPr/>
        <a:lstStyle/>
        <a:p>
          <a:endParaRPr lang="th-TH"/>
        </a:p>
      </dgm:t>
    </dgm:pt>
    <dgm:pt modelId="{7C7EB3F9-3D25-42F6-854B-F3B6E67B724E}" type="sibTrans" cxnId="{39673103-83D8-4353-BF18-B750F0B8B445}">
      <dgm:prSet/>
      <dgm:spPr/>
      <dgm:t>
        <a:bodyPr/>
        <a:lstStyle/>
        <a:p>
          <a:endParaRPr lang="th-TH"/>
        </a:p>
      </dgm:t>
    </dgm:pt>
    <dgm:pt modelId="{05D48105-38D3-4439-A706-07EFCA533F50}">
      <dgm:prSet phldrT="[ข้อความ]" custT="1"/>
      <dgm:spPr/>
      <dgm:t>
        <a:bodyPr/>
        <a:lstStyle/>
        <a:p>
          <a:pPr algn="ctr"/>
          <a:r>
            <a:rPr lang="en-US" sz="1800" dirty="0"/>
            <a:t>Stroke Unit  </a:t>
          </a:r>
          <a:r>
            <a:rPr lang="th-TH" sz="1600" b="1" dirty="0">
              <a:latin typeface="TH SarabunPSK" pitchFamily="34" charset="-34"/>
              <a:cs typeface="TH SarabunPSK" pitchFamily="34" charset="-34"/>
            </a:rPr>
            <a:t>(</a:t>
          </a:r>
          <a:r>
            <a:rPr lang="en-US" sz="1600" b="1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600" b="1" dirty="0">
              <a:latin typeface="TH SarabunPSK" pitchFamily="34" charset="-34"/>
              <a:cs typeface="TH SarabunPSK" pitchFamily="34" charset="-34"/>
            </a:rPr>
            <a:t>รพ. </a:t>
          </a:r>
          <a:r>
            <a:rPr lang="en-US" sz="1600" b="1" dirty="0">
              <a:latin typeface="TH SarabunPSK" pitchFamily="34" charset="-34"/>
              <a:cs typeface="TH SarabunPSK" pitchFamily="34" charset="-34"/>
            </a:rPr>
            <a:t>A = 100% S= 60 %</a:t>
          </a:r>
          <a:r>
            <a:rPr lang="th-TH" sz="1600" b="1" dirty="0">
              <a:latin typeface="TH SarabunPSK" pitchFamily="34" charset="-34"/>
              <a:cs typeface="TH SarabunPSK" pitchFamily="34" charset="-34"/>
            </a:rPr>
            <a:t>)</a:t>
          </a:r>
          <a:r>
            <a:rPr lang="en-US" sz="1600" b="1" dirty="0">
              <a:latin typeface="TH SarabunPSK" pitchFamily="34" charset="-34"/>
              <a:cs typeface="TH SarabunPSK" pitchFamily="34" charset="-34"/>
            </a:rPr>
            <a:t> </a:t>
          </a:r>
          <a:endParaRPr lang="th-TH" sz="1600" b="1" dirty="0">
            <a:latin typeface="TH SarabunPSK" pitchFamily="34" charset="-34"/>
            <a:cs typeface="TH SarabunPSK" pitchFamily="34" charset="-34"/>
          </a:endParaRPr>
        </a:p>
        <a:p>
          <a:pPr algn="l"/>
          <a:r>
            <a:rPr lang="th-TH" sz="1800" b="1" dirty="0">
              <a:latin typeface="TH SarabunPSK" pitchFamily="34" charset="-34"/>
              <a:cs typeface="TH SarabunPSK" pitchFamily="34" charset="-34"/>
            </a:rPr>
            <a:t>เพื่อการดูแลโดยทีมสหสาขาที่ผ่านการอบรมเฉพาะลดอัตราการเกิดภาวะแทรกซ้อนและอัตราการตาย</a:t>
          </a:r>
        </a:p>
      </dgm:t>
    </dgm:pt>
    <dgm:pt modelId="{4217BF34-EE86-489A-B9F7-B3117B5114BD}" type="parTrans" cxnId="{22F77D5E-CE66-4790-B6DF-7FAE0391E145}">
      <dgm:prSet/>
      <dgm:spPr/>
      <dgm:t>
        <a:bodyPr/>
        <a:lstStyle/>
        <a:p>
          <a:endParaRPr lang="th-TH"/>
        </a:p>
      </dgm:t>
    </dgm:pt>
    <dgm:pt modelId="{7225084C-ADCD-4075-BA60-334D809BB5F7}" type="sibTrans" cxnId="{22F77D5E-CE66-4790-B6DF-7FAE0391E145}">
      <dgm:prSet/>
      <dgm:spPr/>
      <dgm:t>
        <a:bodyPr/>
        <a:lstStyle/>
        <a:p>
          <a:endParaRPr lang="th-TH"/>
        </a:p>
      </dgm:t>
    </dgm:pt>
    <dgm:pt modelId="{3DA39C66-69F3-4884-A7DF-0C259169437E}">
      <dgm:prSet phldrT="[ข้อความ]" custT="1"/>
      <dgm:spPr/>
      <dgm:t>
        <a:bodyPr/>
        <a:lstStyle/>
        <a:p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Intermediate </a:t>
          </a:r>
          <a:r>
            <a:rPr lang="en-US" sz="2400" b="1" dirty="0">
              <a:latin typeface="TH SarabunPSK" pitchFamily="34" charset="-34"/>
              <a:cs typeface="TH SarabunPSK" pitchFamily="34" charset="-34"/>
            </a:rPr>
            <a:t>Unit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(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SP IMC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)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ใน รพ.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ชุมชนที่มีความพร้อม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EDA636D5-95F3-4D2C-B38F-DCCBD973A254}" type="parTrans" cxnId="{E444B400-01C9-43B9-85EA-4887F44E9685}">
      <dgm:prSet/>
      <dgm:spPr/>
      <dgm:t>
        <a:bodyPr/>
        <a:lstStyle/>
        <a:p>
          <a:endParaRPr lang="th-TH"/>
        </a:p>
      </dgm:t>
    </dgm:pt>
    <dgm:pt modelId="{78D38D65-3CD6-42EE-94F6-F5913519F9E2}" type="sibTrans" cxnId="{E444B400-01C9-43B9-85EA-4887F44E9685}">
      <dgm:prSet/>
      <dgm:spPr/>
      <dgm:t>
        <a:bodyPr/>
        <a:lstStyle/>
        <a:p>
          <a:endParaRPr lang="th-TH"/>
        </a:p>
      </dgm:t>
    </dgm:pt>
    <dgm:pt modelId="{2CAF2940-76D9-47F6-9D35-191E487AA5B2}">
      <dgm:prSet phldrT="[ข้อความ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Stroke Unit</a:t>
          </a:r>
          <a:endParaRPr lang="th-TH" sz="2000" b="1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r>
            <a: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ปี 63 รพ.หนองคาย </a:t>
          </a:r>
          <a:endParaRPr lang="th-TH" sz="20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651026FB-D7BE-41F2-B1AE-BFD21743E066}" type="parTrans" cxnId="{E4B516C2-B320-4078-9F21-E5F5DB7B723D}">
      <dgm:prSet/>
      <dgm:spPr/>
      <dgm:t>
        <a:bodyPr/>
        <a:lstStyle/>
        <a:p>
          <a:endParaRPr lang="th-TH"/>
        </a:p>
      </dgm:t>
    </dgm:pt>
    <dgm:pt modelId="{D3D1FF71-80DD-4AB3-BA58-E62EF20FD414}" type="sibTrans" cxnId="{E4B516C2-B320-4078-9F21-E5F5DB7B723D}">
      <dgm:prSet/>
      <dgm:spPr/>
      <dgm:t>
        <a:bodyPr/>
        <a:lstStyle/>
        <a:p>
          <a:endParaRPr lang="th-TH"/>
        </a:p>
      </dgm:t>
    </dgm:pt>
    <dgm:pt modelId="{DD1C0EFD-E4B4-408B-BFCB-9F441691DACA}" type="pres">
      <dgm:prSet presAssocID="{2D1813A3-195C-487D-8018-3E5460D840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7779CFE-28CC-49CA-B0E1-7BAB98D1F610}" type="pres">
      <dgm:prSet presAssocID="{1FB8D956-2726-4310-90E9-5286773DA13E}" presName="root" presStyleCnt="0"/>
      <dgm:spPr/>
    </dgm:pt>
    <dgm:pt modelId="{EACD80C8-FDAB-4329-B222-BB83979CFF7D}" type="pres">
      <dgm:prSet presAssocID="{1FB8D956-2726-4310-90E9-5286773DA13E}" presName="rootComposite" presStyleCnt="0"/>
      <dgm:spPr/>
    </dgm:pt>
    <dgm:pt modelId="{B2F96E22-6A1C-4953-82E6-E29E3E4A8976}" type="pres">
      <dgm:prSet presAssocID="{1FB8D956-2726-4310-90E9-5286773DA13E}" presName="rootText" presStyleLbl="node1" presStyleIdx="0" presStyleCnt="2" custScaleX="127639" custLinFactNeighborX="-9571" custLinFactNeighborY="-9649"/>
      <dgm:spPr/>
      <dgm:t>
        <a:bodyPr/>
        <a:lstStyle/>
        <a:p>
          <a:endParaRPr lang="th-TH"/>
        </a:p>
      </dgm:t>
    </dgm:pt>
    <dgm:pt modelId="{D740088A-CDE8-443F-84B9-63EB1D0A8B14}" type="pres">
      <dgm:prSet presAssocID="{1FB8D956-2726-4310-90E9-5286773DA13E}" presName="rootConnector" presStyleLbl="node1" presStyleIdx="0" presStyleCnt="2"/>
      <dgm:spPr/>
      <dgm:t>
        <a:bodyPr/>
        <a:lstStyle/>
        <a:p>
          <a:endParaRPr lang="th-TH"/>
        </a:p>
      </dgm:t>
    </dgm:pt>
    <dgm:pt modelId="{2CDBDC4B-C5FE-4C74-82F6-E13BB9795300}" type="pres">
      <dgm:prSet presAssocID="{1FB8D956-2726-4310-90E9-5286773DA13E}" presName="childShape" presStyleCnt="0"/>
      <dgm:spPr/>
    </dgm:pt>
    <dgm:pt modelId="{BD07F859-8A59-4B5E-A8B3-850250BB7712}" type="pres">
      <dgm:prSet presAssocID="{BF9D813E-E571-464E-B6B2-A2606199D78F}" presName="Name13" presStyleLbl="parChTrans1D2" presStyleIdx="0" presStyleCnt="5"/>
      <dgm:spPr/>
      <dgm:t>
        <a:bodyPr/>
        <a:lstStyle/>
        <a:p>
          <a:endParaRPr lang="th-TH"/>
        </a:p>
      </dgm:t>
    </dgm:pt>
    <dgm:pt modelId="{D2C1E8B3-EE2A-4B83-971E-46DCF538827B}" type="pres">
      <dgm:prSet presAssocID="{9AB2F2F0-871B-4C11-A25A-84D887C8C8BB}" presName="childText" presStyleLbl="bgAcc1" presStyleIdx="0" presStyleCnt="5" custScaleX="224127" custScaleY="1616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2029FB-F53B-405C-9024-579B523DB17E}" type="pres">
      <dgm:prSet presAssocID="{651026FB-D7BE-41F2-B1AE-BFD21743E066}" presName="Name13" presStyleLbl="parChTrans1D2" presStyleIdx="1" presStyleCnt="5"/>
      <dgm:spPr/>
      <dgm:t>
        <a:bodyPr/>
        <a:lstStyle/>
        <a:p>
          <a:endParaRPr lang="th-TH"/>
        </a:p>
      </dgm:t>
    </dgm:pt>
    <dgm:pt modelId="{AFF67843-FE45-437D-AEA7-5FB76B7FA458}" type="pres">
      <dgm:prSet presAssocID="{2CAF2940-76D9-47F6-9D35-191E487AA5B2}" presName="childText" presStyleLbl="bgAcc1" presStyleIdx="1" presStyleCnt="5" custScaleX="216309" custScaleY="1278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A74352-23BD-484E-AF82-7752512859CD}" type="pres">
      <dgm:prSet presAssocID="{13FCB976-8D3E-4043-BF4F-8E57042B2CB8}" presName="Name13" presStyleLbl="parChTrans1D2" presStyleIdx="2" presStyleCnt="5"/>
      <dgm:spPr/>
      <dgm:t>
        <a:bodyPr/>
        <a:lstStyle/>
        <a:p>
          <a:endParaRPr lang="th-TH"/>
        </a:p>
      </dgm:t>
    </dgm:pt>
    <dgm:pt modelId="{76EC0117-86C5-46EB-B2E5-ADE92951A628}" type="pres">
      <dgm:prSet presAssocID="{C630CF7F-14FE-4B8D-A6F9-228282D1278C}" presName="childText" presStyleLbl="bgAcc1" presStyleIdx="2" presStyleCnt="5" custScaleX="214220" custScaleY="7664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31FAA0-F500-4DCA-A14A-9ABFF85CD346}" type="pres">
      <dgm:prSet presAssocID="{1264DE02-6D30-4A3B-A1D5-94B340FAD3F7}" presName="root" presStyleCnt="0"/>
      <dgm:spPr/>
    </dgm:pt>
    <dgm:pt modelId="{41E72CAD-011D-48A5-B3D9-CD66DBF21EC7}" type="pres">
      <dgm:prSet presAssocID="{1264DE02-6D30-4A3B-A1D5-94B340FAD3F7}" presName="rootComposite" presStyleCnt="0"/>
      <dgm:spPr/>
    </dgm:pt>
    <dgm:pt modelId="{8B97BFCB-756D-470A-A483-23E551E9F490}" type="pres">
      <dgm:prSet presAssocID="{1264DE02-6D30-4A3B-A1D5-94B340FAD3F7}" presName="rootText" presStyleLbl="node1" presStyleIdx="1" presStyleCnt="2" custScaleX="163996" custLinFactNeighborX="-342" custLinFactNeighborY="-7871"/>
      <dgm:spPr/>
      <dgm:t>
        <a:bodyPr/>
        <a:lstStyle/>
        <a:p>
          <a:endParaRPr lang="th-TH"/>
        </a:p>
      </dgm:t>
    </dgm:pt>
    <dgm:pt modelId="{AE57FA9F-67DD-450B-90F8-0780A49CC5CB}" type="pres">
      <dgm:prSet presAssocID="{1264DE02-6D30-4A3B-A1D5-94B340FAD3F7}" presName="rootConnector" presStyleLbl="node1" presStyleIdx="1" presStyleCnt="2"/>
      <dgm:spPr/>
      <dgm:t>
        <a:bodyPr/>
        <a:lstStyle/>
        <a:p>
          <a:endParaRPr lang="th-TH"/>
        </a:p>
      </dgm:t>
    </dgm:pt>
    <dgm:pt modelId="{29CB03A9-88B7-4307-913D-9C0FE25C1D43}" type="pres">
      <dgm:prSet presAssocID="{1264DE02-6D30-4A3B-A1D5-94B340FAD3F7}" presName="childShape" presStyleCnt="0"/>
      <dgm:spPr/>
    </dgm:pt>
    <dgm:pt modelId="{3FFB0CB3-C31F-437B-8CD4-C444A2E78F8D}" type="pres">
      <dgm:prSet presAssocID="{4217BF34-EE86-489A-B9F7-B3117B5114BD}" presName="Name13" presStyleLbl="parChTrans1D2" presStyleIdx="3" presStyleCnt="5"/>
      <dgm:spPr/>
      <dgm:t>
        <a:bodyPr/>
        <a:lstStyle/>
        <a:p>
          <a:endParaRPr lang="th-TH"/>
        </a:p>
      </dgm:t>
    </dgm:pt>
    <dgm:pt modelId="{0719BF01-FD16-4F7F-8420-53D763C3797B}" type="pres">
      <dgm:prSet presAssocID="{05D48105-38D3-4439-A706-07EFCA533F50}" presName="childText" presStyleLbl="bgAcc1" presStyleIdx="3" presStyleCnt="5" custScaleX="284016" custScaleY="2147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C59749-FFBD-4F90-A422-C6ACA37A6639}" type="pres">
      <dgm:prSet presAssocID="{EDA636D5-95F3-4D2C-B38F-DCCBD973A254}" presName="Name13" presStyleLbl="parChTrans1D2" presStyleIdx="4" presStyleCnt="5"/>
      <dgm:spPr/>
      <dgm:t>
        <a:bodyPr/>
        <a:lstStyle/>
        <a:p>
          <a:endParaRPr lang="th-TH"/>
        </a:p>
      </dgm:t>
    </dgm:pt>
    <dgm:pt modelId="{81C45E2C-E58D-45D0-8604-F1F665314635}" type="pres">
      <dgm:prSet presAssocID="{3DA39C66-69F3-4884-A7DF-0C259169437E}" presName="childText" presStyleLbl="bgAcc1" presStyleIdx="4" presStyleCnt="5" custScaleX="268820" custScaleY="1921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8045BC0-C2EF-4FAF-B62F-4F6379161868}" type="presOf" srcId="{BF9D813E-E571-464E-B6B2-A2606199D78F}" destId="{BD07F859-8A59-4B5E-A8B3-850250BB7712}" srcOrd="0" destOrd="0" presId="urn:microsoft.com/office/officeart/2005/8/layout/hierarchy3"/>
    <dgm:cxn modelId="{45C73745-AD35-441A-9019-A0A30890FF11}" type="presOf" srcId="{1FB8D956-2726-4310-90E9-5286773DA13E}" destId="{D740088A-CDE8-443F-84B9-63EB1D0A8B14}" srcOrd="1" destOrd="0" presId="urn:microsoft.com/office/officeart/2005/8/layout/hierarchy3"/>
    <dgm:cxn modelId="{0D9A03F6-F57F-4325-80FF-8B656D5A3F07}" type="presOf" srcId="{EDA636D5-95F3-4D2C-B38F-DCCBD973A254}" destId="{CDC59749-FFBD-4F90-A422-C6ACA37A6639}" srcOrd="0" destOrd="0" presId="urn:microsoft.com/office/officeart/2005/8/layout/hierarchy3"/>
    <dgm:cxn modelId="{55837D3B-E26A-40BF-BA1C-B28157B25F1B}" type="presOf" srcId="{651026FB-D7BE-41F2-B1AE-BFD21743E066}" destId="{972029FB-F53B-405C-9024-579B523DB17E}" srcOrd="0" destOrd="0" presId="urn:microsoft.com/office/officeart/2005/8/layout/hierarchy3"/>
    <dgm:cxn modelId="{39673103-83D8-4353-BF18-B750F0B8B445}" srcId="{2D1813A3-195C-487D-8018-3E5460D8409B}" destId="{1264DE02-6D30-4A3B-A1D5-94B340FAD3F7}" srcOrd="1" destOrd="0" parTransId="{4D122232-AF1E-4F42-B61C-315598DE432A}" sibTransId="{7C7EB3F9-3D25-42F6-854B-F3B6E67B724E}"/>
    <dgm:cxn modelId="{3899BF12-A919-4BA5-BAE0-9B5E0281011B}" type="presOf" srcId="{13FCB976-8D3E-4043-BF4F-8E57042B2CB8}" destId="{14A74352-23BD-484E-AF82-7752512859CD}" srcOrd="0" destOrd="0" presId="urn:microsoft.com/office/officeart/2005/8/layout/hierarchy3"/>
    <dgm:cxn modelId="{5F150017-6169-4E14-82D4-73E612322C10}" type="presOf" srcId="{1264DE02-6D30-4A3B-A1D5-94B340FAD3F7}" destId="{8B97BFCB-756D-470A-A483-23E551E9F490}" srcOrd="0" destOrd="0" presId="urn:microsoft.com/office/officeart/2005/8/layout/hierarchy3"/>
    <dgm:cxn modelId="{E4B516C2-B320-4078-9F21-E5F5DB7B723D}" srcId="{1FB8D956-2726-4310-90E9-5286773DA13E}" destId="{2CAF2940-76D9-47F6-9D35-191E487AA5B2}" srcOrd="1" destOrd="0" parTransId="{651026FB-D7BE-41F2-B1AE-BFD21743E066}" sibTransId="{D3D1FF71-80DD-4AB3-BA58-E62EF20FD414}"/>
    <dgm:cxn modelId="{BC2BF923-2A4D-41B2-BCDF-D746B009FAA5}" type="presOf" srcId="{4217BF34-EE86-489A-B9F7-B3117B5114BD}" destId="{3FFB0CB3-C31F-437B-8CD4-C444A2E78F8D}" srcOrd="0" destOrd="0" presId="urn:microsoft.com/office/officeart/2005/8/layout/hierarchy3"/>
    <dgm:cxn modelId="{CF5D878B-8662-4844-BECA-3AD1F9944ADC}" srcId="{1FB8D956-2726-4310-90E9-5286773DA13E}" destId="{9AB2F2F0-871B-4C11-A25A-84D887C8C8BB}" srcOrd="0" destOrd="0" parTransId="{BF9D813E-E571-464E-B6B2-A2606199D78F}" sibTransId="{D607E768-2C60-4029-9BA4-7686B623CA65}"/>
    <dgm:cxn modelId="{F17571C0-0A06-4DB3-8FE0-8E5D92441503}" type="presOf" srcId="{1FB8D956-2726-4310-90E9-5286773DA13E}" destId="{B2F96E22-6A1C-4953-82E6-E29E3E4A8976}" srcOrd="0" destOrd="0" presId="urn:microsoft.com/office/officeart/2005/8/layout/hierarchy3"/>
    <dgm:cxn modelId="{E444B400-01C9-43B9-85EA-4887F44E9685}" srcId="{1264DE02-6D30-4A3B-A1D5-94B340FAD3F7}" destId="{3DA39C66-69F3-4884-A7DF-0C259169437E}" srcOrd="1" destOrd="0" parTransId="{EDA636D5-95F3-4D2C-B38F-DCCBD973A254}" sibTransId="{78D38D65-3CD6-42EE-94F6-F5913519F9E2}"/>
    <dgm:cxn modelId="{15C8FDCB-E8B9-443A-A849-F1F0B9E563B3}" type="presOf" srcId="{9AB2F2F0-871B-4C11-A25A-84D887C8C8BB}" destId="{D2C1E8B3-EE2A-4B83-971E-46DCF538827B}" srcOrd="0" destOrd="0" presId="urn:microsoft.com/office/officeart/2005/8/layout/hierarchy3"/>
    <dgm:cxn modelId="{B2DCB118-CC88-4C42-B93C-0B68B6E77DAA}" type="presOf" srcId="{2CAF2940-76D9-47F6-9D35-191E487AA5B2}" destId="{AFF67843-FE45-437D-AEA7-5FB76B7FA458}" srcOrd="0" destOrd="0" presId="urn:microsoft.com/office/officeart/2005/8/layout/hierarchy3"/>
    <dgm:cxn modelId="{A1D6B768-4A0F-4E74-8BC1-9D1C5E3235AD}" srcId="{1FB8D956-2726-4310-90E9-5286773DA13E}" destId="{C630CF7F-14FE-4B8D-A6F9-228282D1278C}" srcOrd="2" destOrd="0" parTransId="{13FCB976-8D3E-4043-BF4F-8E57042B2CB8}" sibTransId="{0401B6EE-939A-4AFA-B861-511773581FE6}"/>
    <dgm:cxn modelId="{0E3468CB-E303-4A26-8391-EE036604F0E6}" type="presOf" srcId="{2D1813A3-195C-487D-8018-3E5460D8409B}" destId="{DD1C0EFD-E4B4-408B-BFCB-9F441691DACA}" srcOrd="0" destOrd="0" presId="urn:microsoft.com/office/officeart/2005/8/layout/hierarchy3"/>
    <dgm:cxn modelId="{F7473436-15E7-4106-853F-21B952DC6281}" srcId="{2D1813A3-195C-487D-8018-3E5460D8409B}" destId="{1FB8D956-2726-4310-90E9-5286773DA13E}" srcOrd="0" destOrd="0" parTransId="{9F199A3E-7DF5-4FA0-A2D0-6C6C004E1615}" sibTransId="{D039384A-2891-4361-A11D-1BC6E5C061F7}"/>
    <dgm:cxn modelId="{B7FE10DA-3A56-45F3-AE4C-0234AB615080}" type="presOf" srcId="{05D48105-38D3-4439-A706-07EFCA533F50}" destId="{0719BF01-FD16-4F7F-8420-53D763C3797B}" srcOrd="0" destOrd="0" presId="urn:microsoft.com/office/officeart/2005/8/layout/hierarchy3"/>
    <dgm:cxn modelId="{423DA247-1806-4242-BF5E-EBFBD75C6AB1}" type="presOf" srcId="{3DA39C66-69F3-4884-A7DF-0C259169437E}" destId="{81C45E2C-E58D-45D0-8604-F1F665314635}" srcOrd="0" destOrd="0" presId="urn:microsoft.com/office/officeart/2005/8/layout/hierarchy3"/>
    <dgm:cxn modelId="{22F77D5E-CE66-4790-B6DF-7FAE0391E145}" srcId="{1264DE02-6D30-4A3B-A1D5-94B340FAD3F7}" destId="{05D48105-38D3-4439-A706-07EFCA533F50}" srcOrd="0" destOrd="0" parTransId="{4217BF34-EE86-489A-B9F7-B3117B5114BD}" sibTransId="{7225084C-ADCD-4075-BA60-334D809BB5F7}"/>
    <dgm:cxn modelId="{C1E15B09-78DA-4EE2-8FB6-87E9CA73B882}" type="presOf" srcId="{1264DE02-6D30-4A3B-A1D5-94B340FAD3F7}" destId="{AE57FA9F-67DD-450B-90F8-0780A49CC5CB}" srcOrd="1" destOrd="0" presId="urn:microsoft.com/office/officeart/2005/8/layout/hierarchy3"/>
    <dgm:cxn modelId="{B5B9BB87-FDCA-42F7-9450-80602E041BC2}" type="presOf" srcId="{C630CF7F-14FE-4B8D-A6F9-228282D1278C}" destId="{76EC0117-86C5-46EB-B2E5-ADE92951A628}" srcOrd="0" destOrd="0" presId="urn:microsoft.com/office/officeart/2005/8/layout/hierarchy3"/>
    <dgm:cxn modelId="{19A50A20-9992-405F-95ED-4D989B15B6E7}" type="presParOf" srcId="{DD1C0EFD-E4B4-408B-BFCB-9F441691DACA}" destId="{97779CFE-28CC-49CA-B0E1-7BAB98D1F610}" srcOrd="0" destOrd="0" presId="urn:microsoft.com/office/officeart/2005/8/layout/hierarchy3"/>
    <dgm:cxn modelId="{9D760E54-1A90-4427-8E42-C5231F3AEEE8}" type="presParOf" srcId="{97779CFE-28CC-49CA-B0E1-7BAB98D1F610}" destId="{EACD80C8-FDAB-4329-B222-BB83979CFF7D}" srcOrd="0" destOrd="0" presId="urn:microsoft.com/office/officeart/2005/8/layout/hierarchy3"/>
    <dgm:cxn modelId="{9F1A7A63-0D59-4B18-ADC9-705037FF04D6}" type="presParOf" srcId="{EACD80C8-FDAB-4329-B222-BB83979CFF7D}" destId="{B2F96E22-6A1C-4953-82E6-E29E3E4A8976}" srcOrd="0" destOrd="0" presId="urn:microsoft.com/office/officeart/2005/8/layout/hierarchy3"/>
    <dgm:cxn modelId="{2CD1F83D-FE4E-43F5-9985-0251C58ECEF1}" type="presParOf" srcId="{EACD80C8-FDAB-4329-B222-BB83979CFF7D}" destId="{D740088A-CDE8-443F-84B9-63EB1D0A8B14}" srcOrd="1" destOrd="0" presId="urn:microsoft.com/office/officeart/2005/8/layout/hierarchy3"/>
    <dgm:cxn modelId="{34C7CFE6-622C-4D37-A22B-66EFD8CE6AC3}" type="presParOf" srcId="{97779CFE-28CC-49CA-B0E1-7BAB98D1F610}" destId="{2CDBDC4B-C5FE-4C74-82F6-E13BB9795300}" srcOrd="1" destOrd="0" presId="urn:microsoft.com/office/officeart/2005/8/layout/hierarchy3"/>
    <dgm:cxn modelId="{F8D8F16F-296D-4719-B6F5-9835FC6EACAF}" type="presParOf" srcId="{2CDBDC4B-C5FE-4C74-82F6-E13BB9795300}" destId="{BD07F859-8A59-4B5E-A8B3-850250BB7712}" srcOrd="0" destOrd="0" presId="urn:microsoft.com/office/officeart/2005/8/layout/hierarchy3"/>
    <dgm:cxn modelId="{428E1F06-9AF6-4666-B7FC-05E3FF8D2AC0}" type="presParOf" srcId="{2CDBDC4B-C5FE-4C74-82F6-E13BB9795300}" destId="{D2C1E8B3-EE2A-4B83-971E-46DCF538827B}" srcOrd="1" destOrd="0" presId="urn:microsoft.com/office/officeart/2005/8/layout/hierarchy3"/>
    <dgm:cxn modelId="{CBD9E7FB-3C72-42C2-815C-9C2B2E315F35}" type="presParOf" srcId="{2CDBDC4B-C5FE-4C74-82F6-E13BB9795300}" destId="{972029FB-F53B-405C-9024-579B523DB17E}" srcOrd="2" destOrd="0" presId="urn:microsoft.com/office/officeart/2005/8/layout/hierarchy3"/>
    <dgm:cxn modelId="{71A49B78-543E-4B05-83B0-998E48AF97E2}" type="presParOf" srcId="{2CDBDC4B-C5FE-4C74-82F6-E13BB9795300}" destId="{AFF67843-FE45-437D-AEA7-5FB76B7FA458}" srcOrd="3" destOrd="0" presId="urn:microsoft.com/office/officeart/2005/8/layout/hierarchy3"/>
    <dgm:cxn modelId="{ED8E4ED9-05A1-41C8-8FBD-4707592038F1}" type="presParOf" srcId="{2CDBDC4B-C5FE-4C74-82F6-E13BB9795300}" destId="{14A74352-23BD-484E-AF82-7752512859CD}" srcOrd="4" destOrd="0" presId="urn:microsoft.com/office/officeart/2005/8/layout/hierarchy3"/>
    <dgm:cxn modelId="{3E723FEF-9A3E-4982-BF8C-3E20457D8814}" type="presParOf" srcId="{2CDBDC4B-C5FE-4C74-82F6-E13BB9795300}" destId="{76EC0117-86C5-46EB-B2E5-ADE92951A628}" srcOrd="5" destOrd="0" presId="urn:microsoft.com/office/officeart/2005/8/layout/hierarchy3"/>
    <dgm:cxn modelId="{EA34D1AE-2F1B-4112-8245-C5CCE28A814F}" type="presParOf" srcId="{DD1C0EFD-E4B4-408B-BFCB-9F441691DACA}" destId="{8731FAA0-F500-4DCA-A14A-9ABFF85CD346}" srcOrd="1" destOrd="0" presId="urn:microsoft.com/office/officeart/2005/8/layout/hierarchy3"/>
    <dgm:cxn modelId="{B5B29079-3E28-4862-9252-B7EDBEAE0105}" type="presParOf" srcId="{8731FAA0-F500-4DCA-A14A-9ABFF85CD346}" destId="{41E72CAD-011D-48A5-B3D9-CD66DBF21EC7}" srcOrd="0" destOrd="0" presId="urn:microsoft.com/office/officeart/2005/8/layout/hierarchy3"/>
    <dgm:cxn modelId="{A73D5DDE-6249-413D-8356-F35F5C65F086}" type="presParOf" srcId="{41E72CAD-011D-48A5-B3D9-CD66DBF21EC7}" destId="{8B97BFCB-756D-470A-A483-23E551E9F490}" srcOrd="0" destOrd="0" presId="urn:microsoft.com/office/officeart/2005/8/layout/hierarchy3"/>
    <dgm:cxn modelId="{1FAB78D1-DF79-43E9-B367-8800678ED1A9}" type="presParOf" srcId="{41E72CAD-011D-48A5-B3D9-CD66DBF21EC7}" destId="{AE57FA9F-67DD-450B-90F8-0780A49CC5CB}" srcOrd="1" destOrd="0" presId="urn:microsoft.com/office/officeart/2005/8/layout/hierarchy3"/>
    <dgm:cxn modelId="{B8306767-1F74-4670-83A7-F843EE0F71FF}" type="presParOf" srcId="{8731FAA0-F500-4DCA-A14A-9ABFF85CD346}" destId="{29CB03A9-88B7-4307-913D-9C0FE25C1D43}" srcOrd="1" destOrd="0" presId="urn:microsoft.com/office/officeart/2005/8/layout/hierarchy3"/>
    <dgm:cxn modelId="{2C760878-AABA-4057-9C3E-E937A6535D56}" type="presParOf" srcId="{29CB03A9-88B7-4307-913D-9C0FE25C1D43}" destId="{3FFB0CB3-C31F-437B-8CD4-C444A2E78F8D}" srcOrd="0" destOrd="0" presId="urn:microsoft.com/office/officeart/2005/8/layout/hierarchy3"/>
    <dgm:cxn modelId="{7E026CFC-777B-4D71-BD14-EA382FC722C2}" type="presParOf" srcId="{29CB03A9-88B7-4307-913D-9C0FE25C1D43}" destId="{0719BF01-FD16-4F7F-8420-53D763C3797B}" srcOrd="1" destOrd="0" presId="urn:microsoft.com/office/officeart/2005/8/layout/hierarchy3"/>
    <dgm:cxn modelId="{E50D4E6D-FF1E-49DE-A058-631EC154940A}" type="presParOf" srcId="{29CB03A9-88B7-4307-913D-9C0FE25C1D43}" destId="{CDC59749-FFBD-4F90-A422-C6ACA37A6639}" srcOrd="2" destOrd="0" presId="urn:microsoft.com/office/officeart/2005/8/layout/hierarchy3"/>
    <dgm:cxn modelId="{F67AE2EA-43BE-4D3F-87BA-777D4014ED4D}" type="presParOf" srcId="{29CB03A9-88B7-4307-913D-9C0FE25C1D43}" destId="{81C45E2C-E58D-45D0-8604-F1F66531463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61EA2-CFFF-42F1-8E4E-00C6A7F12483}">
      <dsp:nvSpPr>
        <dsp:cNvPr id="0" name=""/>
        <dsp:cNvSpPr/>
      </dsp:nvSpPr>
      <dsp:spPr>
        <a:xfrm>
          <a:off x="1497766" y="1254324"/>
          <a:ext cx="1346549" cy="1346549"/>
        </a:xfrm>
        <a:prstGeom prst="gear9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พัฒนาระบบ </a:t>
          </a:r>
          <a:r>
            <a:rPr lang="en-US" sz="1200" b="1" kern="1200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Stroke Fast Track</a:t>
          </a:r>
          <a:endParaRPr lang="th-TH" sz="1200" kern="1200" dirty="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sp:txBody>
      <dsp:txXfrm>
        <a:off x="1768482" y="1569747"/>
        <a:ext cx="805117" cy="692154"/>
      </dsp:txXfrm>
    </dsp:sp>
    <dsp:sp modelId="{B6B1764A-C342-42D1-A400-4F8A642FCBCD}">
      <dsp:nvSpPr>
        <dsp:cNvPr id="0" name=""/>
        <dsp:cNvSpPr/>
      </dsp:nvSpPr>
      <dsp:spPr>
        <a:xfrm>
          <a:off x="283325" y="1020896"/>
          <a:ext cx="1286753" cy="1286753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เพิ่ม </a:t>
          </a:r>
          <a:r>
            <a:rPr lang="en-US" sz="1200" b="1" kern="1200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Node of </a:t>
          </a:r>
          <a:r>
            <a:rPr lang="en-US" sz="1200" b="1" kern="1200" dirty="0" err="1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rt</a:t>
          </a:r>
          <a:r>
            <a:rPr lang="en-US" sz="1200" b="1" kern="1200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-PA</a:t>
          </a:r>
          <a:r>
            <a:rPr lang="th-TH" sz="1200" b="1" kern="1200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 </a:t>
          </a:r>
          <a:endParaRPr lang="th-TH" sz="1200" kern="1200" dirty="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sp:txBody>
      <dsp:txXfrm>
        <a:off x="607269" y="1346798"/>
        <a:ext cx="638865" cy="634949"/>
      </dsp:txXfrm>
    </dsp:sp>
    <dsp:sp modelId="{3AC3F466-9F9E-4C5A-A84C-CD56BEFF99F2}">
      <dsp:nvSpPr>
        <dsp:cNvPr id="0" name=""/>
        <dsp:cNvSpPr/>
      </dsp:nvSpPr>
      <dsp:spPr>
        <a:xfrm rot="20700000">
          <a:off x="1013634" y="11228"/>
          <a:ext cx="1457918" cy="1457918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ดูแลผู้ป่วยใน</a:t>
          </a:r>
          <a:r>
            <a:rPr lang="en-US" sz="1400" b="1" kern="1200" dirty="0" smtClean="0">
              <a:solidFill>
                <a:schemeClr val="tx1"/>
              </a:solidFill>
              <a:latin typeface="TH Sarabun New" pitchFamily="34" charset="-34"/>
              <a:ea typeface="Tahoma" pitchFamily="34" charset="0"/>
              <a:cs typeface="TH Sarabun New" pitchFamily="34" charset="-34"/>
            </a:rPr>
            <a:t> stroke Unit </a:t>
          </a:r>
          <a:endParaRPr lang="th-TH" sz="1400" b="1" kern="1200" dirty="0" smtClean="0">
            <a:solidFill>
              <a:schemeClr val="tx1"/>
            </a:solidFill>
            <a:latin typeface="TH Sarabun New" pitchFamily="34" charset="-34"/>
            <a:cs typeface="TH Sarabun New" pitchFamily="34" charset="-34"/>
          </a:endParaRPr>
        </a:p>
      </dsp:txBody>
      <dsp:txXfrm rot="-20700000">
        <a:off x="1333398" y="330992"/>
        <a:ext cx="818389" cy="818389"/>
      </dsp:txXfrm>
    </dsp:sp>
    <dsp:sp modelId="{60AC43A8-90EA-45D3-A834-A058DFA1AA97}">
      <dsp:nvSpPr>
        <dsp:cNvPr id="0" name=""/>
        <dsp:cNvSpPr/>
      </dsp:nvSpPr>
      <dsp:spPr>
        <a:xfrm>
          <a:off x="1376188" y="1061179"/>
          <a:ext cx="1723583" cy="1723583"/>
        </a:xfrm>
        <a:prstGeom prst="circularArrow">
          <a:avLst>
            <a:gd name="adj1" fmla="val 4688"/>
            <a:gd name="adj2" fmla="val 299029"/>
            <a:gd name="adj3" fmla="val 2451577"/>
            <a:gd name="adj4" fmla="val 16008179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E62CC-2DE9-4A01-B420-2BA66BC589D3}">
      <dsp:nvSpPr>
        <dsp:cNvPr id="0" name=""/>
        <dsp:cNvSpPr/>
      </dsp:nvSpPr>
      <dsp:spPr>
        <a:xfrm>
          <a:off x="140227" y="873000"/>
          <a:ext cx="1645435" cy="1645435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D2C6A6-C711-4EAC-89AB-EA0DE06EC222}">
      <dsp:nvSpPr>
        <dsp:cNvPr id="0" name=""/>
        <dsp:cNvSpPr/>
      </dsp:nvSpPr>
      <dsp:spPr>
        <a:xfrm>
          <a:off x="828940" y="-154197"/>
          <a:ext cx="1774110" cy="177411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96E22-6A1C-4953-82E6-E29E3E4A8976}">
      <dsp:nvSpPr>
        <dsp:cNvPr id="0" name=""/>
        <dsp:cNvSpPr/>
      </dsp:nvSpPr>
      <dsp:spPr>
        <a:xfrm>
          <a:off x="0" y="105292"/>
          <a:ext cx="1647550" cy="64539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Access</a:t>
          </a:r>
          <a:endParaRPr lang="th-TH" sz="3100" kern="1200" dirty="0"/>
        </a:p>
      </dsp:txBody>
      <dsp:txXfrm>
        <a:off x="18903" y="124195"/>
        <a:ext cx="1609744" cy="607588"/>
      </dsp:txXfrm>
    </dsp:sp>
    <dsp:sp modelId="{BD07F859-8A59-4B5E-A8B3-850250BB7712}">
      <dsp:nvSpPr>
        <dsp:cNvPr id="0" name=""/>
        <dsp:cNvSpPr/>
      </dsp:nvSpPr>
      <dsp:spPr>
        <a:xfrm>
          <a:off x="164755" y="750686"/>
          <a:ext cx="165404" cy="74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353"/>
              </a:lnTo>
              <a:lnTo>
                <a:pt x="165404" y="745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1E8B3-EE2A-4B83-971E-46DCF538827B}">
      <dsp:nvSpPr>
        <dsp:cNvPr id="0" name=""/>
        <dsp:cNvSpPr/>
      </dsp:nvSpPr>
      <dsp:spPr>
        <a:xfrm>
          <a:off x="330159" y="974309"/>
          <a:ext cx="2314405" cy="1043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TH SarabunPSK" pitchFamily="34" charset="-34"/>
              <a:cs typeface="TH SarabunPSK" pitchFamily="34" charset="-34"/>
            </a:rPr>
            <a:t>Node of </a:t>
          </a:r>
          <a:r>
            <a:rPr lang="en-US" sz="2000" b="1" kern="1200" dirty="0" err="1" smtClean="0">
              <a:latin typeface="TH SarabunPSK" pitchFamily="34" charset="-34"/>
              <a:cs typeface="TH SarabunPSK" pitchFamily="34" charset="-34"/>
            </a:rPr>
            <a:t>rt</a:t>
          </a:r>
          <a:r>
            <a:rPr lang="en-US" sz="2000" b="1" kern="1200" dirty="0" smtClean="0">
              <a:latin typeface="TH SarabunPSK" pitchFamily="34" charset="-34"/>
              <a:cs typeface="TH SarabunPSK" pitchFamily="34" charset="-34"/>
            </a:rPr>
            <a:t>-PA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SarabunPSK" pitchFamily="34" charset="-34"/>
              <a:cs typeface="TH SarabunPSK" pitchFamily="34" charset="-34"/>
            </a:rPr>
            <a:t>ปี 61 รพ.วังสะพุง จ.เลย</a:t>
          </a:r>
          <a:r>
            <a:rPr lang="en-US" sz="2000" b="1" kern="1200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th-TH" sz="2000" b="1" kern="1200" dirty="0" smtClean="0">
              <a:latin typeface="TH SarabunPSK" pitchFamily="34" charset="-34"/>
              <a:cs typeface="TH SarabunPSK" pitchFamily="34" charset="-34"/>
            </a:rPr>
            <a:t>    </a:t>
          </a:r>
          <a:endParaRPr lang="th-TH" sz="2000" b="1" kern="1200" dirty="0">
            <a:latin typeface="TH SarabunPSK" pitchFamily="34" charset="-34"/>
            <a:cs typeface="TH SarabunPSK" pitchFamily="34" charset="-34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ปี </a:t>
          </a:r>
          <a:r>
            <a:rPr lang="en-US" sz="20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6</a:t>
          </a:r>
          <a:r>
            <a:rPr lang="th-TH" sz="20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2 รพ.เซกา จ.บึงกาฬ</a:t>
          </a:r>
          <a:endParaRPr lang="th-TH" sz="2000" b="1" kern="1200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60721" y="1004871"/>
        <a:ext cx="2253281" cy="982336"/>
      </dsp:txXfrm>
    </dsp:sp>
    <dsp:sp modelId="{972029FB-F53B-405C-9024-579B523DB17E}">
      <dsp:nvSpPr>
        <dsp:cNvPr id="0" name=""/>
        <dsp:cNvSpPr/>
      </dsp:nvSpPr>
      <dsp:spPr>
        <a:xfrm>
          <a:off x="164755" y="750686"/>
          <a:ext cx="165404" cy="184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152"/>
              </a:lnTo>
              <a:lnTo>
                <a:pt x="165404" y="1841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67843-FE45-437D-AEA7-5FB76B7FA458}">
      <dsp:nvSpPr>
        <dsp:cNvPr id="0" name=""/>
        <dsp:cNvSpPr/>
      </dsp:nvSpPr>
      <dsp:spPr>
        <a:xfrm>
          <a:off x="330159" y="2179119"/>
          <a:ext cx="2233674" cy="82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Stroke Unit</a:t>
          </a:r>
          <a:endParaRPr lang="th-TH" sz="2000" b="1" kern="1200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ปี 63 รพ.หนองคาย </a:t>
          </a:r>
          <a:endParaRPr lang="th-TH" sz="2000" b="1" kern="1200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54335" y="2203295"/>
        <a:ext cx="2185322" cy="777088"/>
      </dsp:txXfrm>
    </dsp:sp>
    <dsp:sp modelId="{14A74352-23BD-484E-AF82-7752512859CD}">
      <dsp:nvSpPr>
        <dsp:cNvPr id="0" name=""/>
        <dsp:cNvSpPr/>
      </dsp:nvSpPr>
      <dsp:spPr>
        <a:xfrm>
          <a:off x="164755" y="750686"/>
          <a:ext cx="165404" cy="266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552"/>
              </a:lnTo>
              <a:lnTo>
                <a:pt x="165404" y="2662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C0117-86C5-46EB-B2E5-ADE92951A628}">
      <dsp:nvSpPr>
        <dsp:cNvPr id="0" name=""/>
        <dsp:cNvSpPr/>
      </dsp:nvSpPr>
      <dsp:spPr>
        <a:xfrm>
          <a:off x="330159" y="3165908"/>
          <a:ext cx="2212102" cy="494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TH SarabunPSK" pitchFamily="34" charset="-34"/>
              <a:cs typeface="TH SarabunPSK" pitchFamily="34" charset="-34"/>
            </a:rPr>
            <a:t>ER </a:t>
          </a:r>
          <a:r>
            <a:rPr lang="th-TH" sz="2000" b="1" kern="1200" dirty="0">
              <a:latin typeface="TH SarabunPSK" pitchFamily="34" charset="-34"/>
              <a:cs typeface="TH SarabunPSK" pitchFamily="34" charset="-34"/>
            </a:rPr>
            <a:t>คุณภาพในรพ.ทุกแห่ง</a:t>
          </a:r>
        </a:p>
      </dsp:txBody>
      <dsp:txXfrm>
        <a:off x="344647" y="3180396"/>
        <a:ext cx="2183126" cy="465686"/>
      </dsp:txXfrm>
    </dsp:sp>
    <dsp:sp modelId="{8B97BFCB-756D-470A-A483-23E551E9F490}">
      <dsp:nvSpPr>
        <dsp:cNvPr id="0" name=""/>
        <dsp:cNvSpPr/>
      </dsp:nvSpPr>
      <dsp:spPr>
        <a:xfrm>
          <a:off x="2539479" y="116767"/>
          <a:ext cx="2116842" cy="64539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Recovery</a:t>
          </a:r>
          <a:endParaRPr lang="th-TH" sz="3100" kern="1200" dirty="0"/>
        </a:p>
      </dsp:txBody>
      <dsp:txXfrm>
        <a:off x="2558382" y="135670"/>
        <a:ext cx="2079036" cy="607588"/>
      </dsp:txXfrm>
    </dsp:sp>
    <dsp:sp modelId="{3FFB0CB3-C31F-437B-8CD4-C444A2E78F8D}">
      <dsp:nvSpPr>
        <dsp:cNvPr id="0" name=""/>
        <dsp:cNvSpPr/>
      </dsp:nvSpPr>
      <dsp:spPr>
        <a:xfrm>
          <a:off x="2751163" y="762162"/>
          <a:ext cx="216098" cy="90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52"/>
              </a:lnTo>
              <a:lnTo>
                <a:pt x="216098" y="905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9BF01-FD16-4F7F-8420-53D763C3797B}">
      <dsp:nvSpPr>
        <dsp:cNvPr id="0" name=""/>
        <dsp:cNvSpPr/>
      </dsp:nvSpPr>
      <dsp:spPr>
        <a:xfrm>
          <a:off x="2967262" y="974309"/>
          <a:ext cx="2932837" cy="13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Stroke Unit  </a:t>
          </a:r>
          <a:r>
            <a:rPr lang="th-TH" sz="1600" b="1" kern="1200" dirty="0">
              <a:latin typeface="TH SarabunPSK" pitchFamily="34" charset="-34"/>
              <a:cs typeface="TH SarabunPSK" pitchFamily="34" charset="-34"/>
            </a:rPr>
            <a:t>(</a:t>
          </a: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600" b="1" kern="1200" dirty="0">
              <a:latin typeface="TH SarabunPSK" pitchFamily="34" charset="-34"/>
              <a:cs typeface="TH SarabunPSK" pitchFamily="34" charset="-34"/>
            </a:rPr>
            <a:t>รพ. </a:t>
          </a: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A = 100% S= 60 %</a:t>
          </a:r>
          <a:r>
            <a:rPr lang="th-TH" sz="1600" b="1" kern="1200" dirty="0">
              <a:latin typeface="TH SarabunPSK" pitchFamily="34" charset="-34"/>
              <a:cs typeface="TH SarabunPSK" pitchFamily="34" charset="-34"/>
            </a:rPr>
            <a:t>)</a:t>
          </a:r>
          <a:r>
            <a:rPr lang="en-US" sz="1600" b="1" kern="1200" dirty="0">
              <a:latin typeface="TH SarabunPSK" pitchFamily="34" charset="-34"/>
              <a:cs typeface="TH SarabunPSK" pitchFamily="34" charset="-34"/>
            </a:rPr>
            <a:t> </a:t>
          </a:r>
          <a:endParaRPr lang="th-TH" sz="1600" b="1" kern="1200" dirty="0">
            <a:latin typeface="TH SarabunPSK" pitchFamily="34" charset="-34"/>
            <a:cs typeface="TH SarabunPSK" pitchFamily="34" charset="-34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H SarabunPSK" pitchFamily="34" charset="-34"/>
              <a:cs typeface="TH SarabunPSK" pitchFamily="34" charset="-34"/>
            </a:rPr>
            <a:t>เพื่อการดูแลโดยทีมสหสาขาที่ผ่านการอบรมเฉพาะลดอัตราการเกิดภาวะแทรกซ้อนและอัตราการตาย</a:t>
          </a:r>
        </a:p>
      </dsp:txBody>
      <dsp:txXfrm>
        <a:off x="3007857" y="1014904"/>
        <a:ext cx="2851647" cy="1304820"/>
      </dsp:txXfrm>
    </dsp:sp>
    <dsp:sp modelId="{CDC59749-FFBD-4F90-A422-C6ACA37A6639}">
      <dsp:nvSpPr>
        <dsp:cNvPr id="0" name=""/>
        <dsp:cNvSpPr/>
      </dsp:nvSpPr>
      <dsp:spPr>
        <a:xfrm>
          <a:off x="2751163" y="762162"/>
          <a:ext cx="216098" cy="237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434"/>
              </a:lnTo>
              <a:lnTo>
                <a:pt x="216098" y="2379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45E2C-E58D-45D0-8604-F1F665314635}">
      <dsp:nvSpPr>
        <dsp:cNvPr id="0" name=""/>
        <dsp:cNvSpPr/>
      </dsp:nvSpPr>
      <dsp:spPr>
        <a:xfrm>
          <a:off x="2967262" y="2521668"/>
          <a:ext cx="2775919" cy="1239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H SarabunPSK" pitchFamily="34" charset="-34"/>
              <a:cs typeface="TH SarabunPSK" pitchFamily="34" charset="-34"/>
            </a:rPr>
            <a:t>Intermediate </a:t>
          </a:r>
          <a:r>
            <a:rPr lang="en-US" sz="2400" b="1" kern="1200" dirty="0">
              <a:latin typeface="TH SarabunPSK" pitchFamily="34" charset="-34"/>
              <a:cs typeface="TH SarabunPSK" pitchFamily="34" charset="-34"/>
            </a:rPr>
            <a:t>Unit 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(</a:t>
          </a:r>
          <a:r>
            <a:rPr lang="en-US" sz="2400" b="1" kern="1200" dirty="0" smtClean="0">
              <a:latin typeface="TH SarabunPSK" pitchFamily="34" charset="-34"/>
              <a:cs typeface="TH SarabunPSK" pitchFamily="34" charset="-34"/>
            </a:rPr>
            <a:t>SP IMC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)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ใน รพ.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ชุมชนที่มีความพร้อม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03576" y="2557982"/>
        <a:ext cx="2703291" cy="1167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0.6575</cdr:x>
      <cdr:y>0.70798</cdr:y>
    </cdr:from>
    <cdr:to>
      <cdr:x>0.77125</cdr:x>
      <cdr:y>0.8168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5410944" y="2402946"/>
          <a:ext cx="936104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ไม่มี</a:t>
          </a:r>
          <a:r>
            <a:rPr lang="en-US" b="1" dirty="0" smtClean="0">
              <a:latin typeface="TH SarabunPSK" pitchFamily="34" charset="-34"/>
              <a:cs typeface="TH SarabunPSK" pitchFamily="34" charset="-34"/>
            </a:rPr>
            <a:t> SU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F3EED-B1E6-474B-8D93-5A9375D09C92}" type="datetimeFigureOut">
              <a:rPr lang="th-TH" smtClean="0"/>
              <a:pPr/>
              <a:t>13/08/62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1F8E-BEFC-460F-BB43-327C86E601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927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79C4-9E10-4FD1-A625-B8CE1235AE0F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E179-B051-4D58-9AEB-C20936A64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3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083960-D1E3-49D6-A70A-18D2CEB0143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9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3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6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7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8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6C6D9-0923-4A8A-9745-5142BD320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6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ontent.nejm.org/content/vol357/issue6/images/large/09f2.jpe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hyperlink" Target="http://content.nejm.org/content/vol357/issue6/images/large/09f3.jpe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39504"/>
            <a:ext cx="7409522" cy="2592287"/>
          </a:xfrm>
          <a:prstGeom prst="rect">
            <a:avLst/>
          </a:prstGeom>
        </p:spPr>
        <p:txBody>
          <a:bodyPr vert="horz" lIns="91424" tIns="45712" rIns="91424" bIns="4571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54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การพัฒนาระบบบริการสุขภาพ</a:t>
            </a:r>
          </a:p>
          <a:p>
            <a:pPr algn="r"/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สาขาโรคหลอดเลือดสมอง</a:t>
            </a:r>
          </a:p>
          <a:p>
            <a:pPr algn="r"/>
            <a:endParaRPr lang="th-TH" sz="8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sz="4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เขตสุขภาพที่ </a:t>
            </a:r>
            <a:r>
              <a:rPr lang="en-US" sz="4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endParaRPr lang="th-TH" sz="4800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3075806"/>
            <a:ext cx="5165902" cy="156964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r>
              <a:rPr lang="th-TH" sz="2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นพ.วิโรจน์ วิโรจนวัธน์  ประธาน</a:t>
            </a:r>
          </a:p>
          <a:p>
            <a:pPr algn="r"/>
            <a:r>
              <a:rPr lang="th-TH" sz="2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นางประภัสสร  สมศรี</a:t>
            </a:r>
            <a:r>
              <a:rPr lang="th-TH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เลขานุการ </a:t>
            </a:r>
            <a:endParaRPr lang="en-US" sz="24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r"/>
            <a:r>
              <a:rPr lang="en-US" sz="2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SP </a:t>
            </a:r>
            <a:r>
              <a:rPr lang="en-US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Stroke </a:t>
            </a:r>
            <a:r>
              <a:rPr lang="th-TH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เขต </a:t>
            </a:r>
            <a:r>
              <a:rPr lang="en-US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8</a:t>
            </a:r>
            <a:endParaRPr lang="th-TH" sz="24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r"/>
            <a:r>
              <a:rPr lang="th-TH" sz="2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14 สิงหาคม </a:t>
            </a:r>
            <a:r>
              <a:rPr lang="th-TH" sz="2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2562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94" y="125196"/>
            <a:ext cx="1571273" cy="55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 descr="C:\Users\dell-nb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95686"/>
            <a:ext cx="3743325" cy="16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dell-nb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26946"/>
            <a:ext cx="3743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660028"/>
              </p:ext>
            </p:extLst>
          </p:nvPr>
        </p:nvGraphicFramePr>
        <p:xfrm>
          <a:off x="457200" y="987574"/>
          <a:ext cx="8229600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205978"/>
            <a:ext cx="6984776" cy="7095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1.1 อัตรา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ตายผู้ป่วยโรคหลอดเลือดสมอง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I60-I69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(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&lt;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จำแนกรายจังหวัด  ปีงบประมาณ 2559-2562 (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เดือน 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229903"/>
            <a:ext cx="856895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HDC :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กลุ่มรายงานมาตรฐาน &gt;&gt; ข้อมูลเพื่อตอบสนอง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Service Plan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สาขาอื่นๆ &gt;&gt; อัตราตายของผู้ป่วยในโรคหลอดเลือดสมอง</a:t>
            </a: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12 สิงหาคม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2562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32" y="51470"/>
            <a:ext cx="1290145" cy="5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26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05978"/>
            <a:ext cx="7355160" cy="857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อัตราตายผู้ป่วยโรคหลอดเลือดสมอง จำแนกตามสาเหตุการเสียชีวิต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จำแนกรายจังหวัด เขตสุขภาพที่ 8 ปีงบประมาณ 2561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5218381"/>
              </p:ext>
            </p:extLst>
          </p:nvPr>
        </p:nvGraphicFramePr>
        <p:xfrm>
          <a:off x="467544" y="1131590"/>
          <a:ext cx="82809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1203598"/>
            <a:ext cx="244827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I60-I62  Hemorrhagic stroke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I63       Ischemic stroke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I64-I69  Other cerebrovascular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371950"/>
            <a:ext cx="849694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HDC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กลุ่มรายงานมาตรฐาน &gt;&gt; ข้อมูลเพื่อตอบสนอง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Service Plan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สาขาโรคหัวใจ และหลอดเลือด &gt;&gt; อัตราตายของผู้ป่วยใน โรคหลอดเลือด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สมอง   วันที่ 24 ตุลาคม 2561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5" y="65111"/>
            <a:ext cx="1146129" cy="5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96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05978"/>
            <a:ext cx="7056784" cy="6375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อัตราตายผู้ป่วยโรคหลอดเลือดสมอง จำแนกตามสาเหตุการเสียชีวิต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จำแนกรายเขตสุขภาพ  ปีงบประมาณ 2561 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5042316"/>
              </p:ext>
            </p:extLst>
          </p:nvPr>
        </p:nvGraphicFramePr>
        <p:xfrm>
          <a:off x="467544" y="915566"/>
          <a:ext cx="82809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447" y="4443958"/>
            <a:ext cx="856895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HDC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กลุ่มรายงานมาตรฐาน &gt;&gt; ข้อมูลเพื่อตอบสนอง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Service Plan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สาขาโรคหัวใจ และหลอดเลือด &gt;&gt; อัตราตายของผู้ป่วยใน โรคหลอดเลือด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สมอง   วันที่ 24 ตุลาคม 2561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2240" y="987574"/>
            <a:ext cx="222616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I60-I62  Hemorrhagic stroke</a:t>
            </a:r>
          </a:p>
          <a:p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I63       Ischemic stroke</a:t>
            </a:r>
          </a:p>
          <a:p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I64-I69  Other cerebrovascular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5" y="65111"/>
            <a:ext cx="1146129" cy="5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98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05978"/>
            <a:ext cx="7355160" cy="857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อัตราตายผู้ป่วยโรคหลอดเลือดสมอง จำแนกตามสาเหตุการเสียชีวิต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จำแนกรายจังหวัด  ปีงบประมาณ 2562 (ต.ค.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61-มิ.ย.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62)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3184075"/>
              </p:ext>
            </p:extLst>
          </p:nvPr>
        </p:nvGraphicFramePr>
        <p:xfrm>
          <a:off x="467544" y="1131590"/>
          <a:ext cx="82809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447" y="4443958"/>
            <a:ext cx="856895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HDC :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กลุ่มรายงาน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มาตรฐาน &gt;&gt; ข้อมูลเพื่อตอบสนอง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Service Plan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สาขาอื่นๆ &gt;&gt; อัตราตายของผู้ป่วยในโรคหลอดเลือด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สมอง  </a:t>
            </a: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12 สิงหาคม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2562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203598"/>
            <a:ext cx="280831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I60-I62  Hemorrhagic stroke &lt; 25%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I63       Ischemic stroke &lt; 7%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I64-I69  Other cerebrovascular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5" y="65111"/>
            <a:ext cx="1146129" cy="5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50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123478"/>
            <a:ext cx="7283152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อัตราตายผู้ป่วยโรคหลอดเลือดสมอง จำแนกตามสาเหตุการเสียชีวิต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จำแนกรายเขตสุขภาพ  ปีงบประมาณ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2562 (9 เดือน)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40478"/>
              </p:ext>
            </p:extLst>
          </p:nvPr>
        </p:nvGraphicFramePr>
        <p:xfrm>
          <a:off x="317447" y="915566"/>
          <a:ext cx="843101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447" y="4443958"/>
            <a:ext cx="856895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HDC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กลุ่มรายงานมาตรฐาน &gt;&gt; ข้อมูลเพื่อตอบสนอง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Service Plan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สาขาโรคหัวใจ และหลอดเลือด &gt;&gt; อัตราตายของผู้ป่วยใน โรคหลอดเลือด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สมอง   วันที่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12 สิงหาคม 2562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4349" y="915566"/>
            <a:ext cx="222616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I60-I62  Hemorrhagic stroke</a:t>
            </a:r>
          </a:p>
          <a:p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I63       Ischemic stroke</a:t>
            </a:r>
          </a:p>
          <a:p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I64-I69  Other cerebrovascular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5" y="65111"/>
            <a:ext cx="1146129" cy="5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39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670086" cy="115212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1.4 ร้อย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ละผู้ป่วยโรคหลอดเลือดสมองตีบ/ อุดตันระยะเฉียบพลัน (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I63)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ที่มีอาการ</a:t>
            </a:r>
            <a:b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ไม่เกิน 4.5 ชั่วโมง ได้รับการรักษาด้วยยาละลายลิ่มเลือดทางหลอดเลือดดำ</a:t>
            </a:r>
            <a:b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ภายใน 60 นาที (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door to needle time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)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(&gt;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ร้อยละ 50 )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graphicFrame>
        <p:nvGraphicFramePr>
          <p:cNvPr id="8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018356"/>
              </p:ext>
            </p:extLst>
          </p:nvPr>
        </p:nvGraphicFramePr>
        <p:xfrm>
          <a:off x="323528" y="1491630"/>
          <a:ext cx="86409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16" y="195486"/>
            <a:ext cx="96581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86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268039"/>
            <a:ext cx="7670086" cy="64294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ร้อยละของผู้ป่วย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Stroke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ที่ได้รับยาละลายลิ่มเลือด </a:t>
            </a:r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rt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-PA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เพิ่มขึ้น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( &gt; 5%)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729231"/>
              </p:ext>
            </p:extLst>
          </p:nvPr>
        </p:nvGraphicFramePr>
        <p:xfrm>
          <a:off x="323528" y="1059582"/>
          <a:ext cx="84969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7" y="261610"/>
            <a:ext cx="1074121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80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05978"/>
            <a:ext cx="7355160" cy="8572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spc="-3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spc="-3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400" b="1" spc="-3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spc="-3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400" b="1" spc="-30" dirty="0" smtClean="0">
                <a:latin typeface="TH SarabunPSK" pitchFamily="34" charset="-34"/>
                <a:cs typeface="TH SarabunPSK" pitchFamily="34" charset="-34"/>
              </a:rPr>
              <a:t>1.5 </a:t>
            </a:r>
            <a:r>
              <a:rPr lang="th-TH" sz="2400" b="1" spc="-30" dirty="0">
                <a:latin typeface="TH SarabunPSK" pitchFamily="34" charset="-34"/>
                <a:cs typeface="TH SarabunPSK" pitchFamily="34" charset="-34"/>
              </a:rPr>
              <a:t>ร้อยละผู้ป่วยโรคหลอดเลือดสมอง</a:t>
            </a:r>
            <a:r>
              <a:rPr lang="en-US" sz="2400" b="1" spc="-30" dirty="0">
                <a:latin typeface="TH SarabunPSK" pitchFamily="34" charset="-34"/>
                <a:cs typeface="TH SarabunPSK" pitchFamily="34" charset="-34"/>
              </a:rPr>
              <a:t> (I60-I69) </a:t>
            </a:r>
            <a:r>
              <a:rPr lang="th-TH" sz="2400" b="1" spc="-30" dirty="0">
                <a:latin typeface="TH SarabunPSK" pitchFamily="34" charset="-34"/>
                <a:cs typeface="TH SarabunPSK" pitchFamily="34" charset="-34"/>
              </a:rPr>
              <a:t>ที่มีอาการไม่เกิน</a:t>
            </a:r>
            <a:r>
              <a:rPr lang="en-US" sz="2400" b="1" spc="-30" dirty="0">
                <a:latin typeface="TH SarabunPSK" pitchFamily="34" charset="-34"/>
                <a:cs typeface="TH SarabunPSK" pitchFamily="34" charset="-34"/>
              </a:rPr>
              <a:t> 72 </a:t>
            </a:r>
            <a:r>
              <a:rPr lang="th-TH" sz="2400" b="1" spc="-30" dirty="0">
                <a:latin typeface="TH SarabunPSK" pitchFamily="34" charset="-34"/>
                <a:cs typeface="TH SarabunPSK" pitchFamily="34" charset="-34"/>
              </a:rPr>
              <a:t>ชั่วโมง </a:t>
            </a:r>
            <a:r>
              <a:rPr lang="th-TH" sz="2400" b="1" spc="-3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spc="-3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spc="-30" dirty="0" smtClean="0">
                <a:latin typeface="TH SarabunPSK" pitchFamily="34" charset="-34"/>
                <a:cs typeface="TH SarabunPSK" pitchFamily="34" charset="-34"/>
              </a:rPr>
              <a:t>ได้รับ</a:t>
            </a:r>
            <a:r>
              <a:rPr lang="th-TH" sz="2400" b="1" spc="-30" dirty="0">
                <a:latin typeface="TH SarabunPSK" pitchFamily="34" charset="-34"/>
                <a:cs typeface="TH SarabunPSK" pitchFamily="34" charset="-34"/>
              </a:rPr>
              <a:t>การรักษา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spc="-30" dirty="0"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sz="2400" b="1" spc="-30" dirty="0" smtClean="0">
                <a:latin typeface="TH SarabunPSK" pitchFamily="34" charset="-34"/>
                <a:cs typeface="TH SarabunPSK" pitchFamily="34" charset="-34"/>
              </a:rPr>
              <a:t>Stroke Unit </a:t>
            </a:r>
            <a:r>
              <a:rPr lang="th-TH" sz="2400" b="1" spc="-30" dirty="0">
                <a:latin typeface="TH SarabunPSK" pitchFamily="34" charset="-34"/>
                <a:cs typeface="TH SarabunPSK" pitchFamily="34" charset="-34"/>
              </a:rPr>
              <a:t> (≥ ร้อยละ </a:t>
            </a:r>
            <a:r>
              <a:rPr lang="th-TH" sz="2400" b="1" spc="-30" dirty="0" smtClean="0">
                <a:latin typeface="TH SarabunPSK" pitchFamily="34" charset="-34"/>
                <a:cs typeface="TH SarabunPSK" pitchFamily="34" charset="-34"/>
              </a:rPr>
              <a:t>40)</a:t>
            </a:r>
            <a:r>
              <a:rPr lang="th-TH" sz="2400" b="1" spc="-3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spc="-30" dirty="0">
                <a:latin typeface="TH SarabunPSK" pitchFamily="34" charset="-34"/>
                <a:cs typeface="TH SarabunPSK" pitchFamily="34" charset="-34"/>
              </a:rPr>
            </a:br>
            <a:r>
              <a:rPr lang="en-US" sz="1800" b="1" dirty="0"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en-US" sz="1800" b="1" dirty="0"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2400" b="1" dirty="0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31182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6D9-0923-4A8A-9745-5142BD320B8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9" y="123478"/>
            <a:ext cx="1074121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03848" y="3579862"/>
            <a:ext cx="9361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ไม่มี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SU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81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6283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สิ่งที่ชื่นชม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sz="half" idx="2"/>
          </p:nvPr>
        </p:nvSpPr>
        <p:spPr>
          <a:xfrm>
            <a:off x="250526" y="1779662"/>
            <a:ext cx="4393482" cy="28149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การเข้าถึงระบบ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Stroke fast track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เพิ่มมากขึ้น</a:t>
            </a:r>
          </a:p>
          <a:p>
            <a:pPr>
              <a:buFont typeface="Wingdings" pitchFamily="2" charset="2"/>
              <a:buChar char="v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มีการขยาย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Node </a:t>
            </a:r>
            <a:r>
              <a:rPr lang="en-US" sz="2800" b="1" dirty="0" err="1" smtClean="0">
                <a:latin typeface="TH SarabunPSK" pitchFamily="34" charset="-34"/>
                <a:cs typeface="TH SarabunPSK" pitchFamily="34" charset="-34"/>
              </a:rPr>
              <a:t>rtPA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ให้ครอบคลุมพื้นที่มากขึ้น</a:t>
            </a:r>
          </a:p>
          <a:p>
            <a:pPr>
              <a:buFont typeface="Wingdings" pitchFamily="2" charset="2"/>
              <a:buChar char="v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การคัดกรองกลุ่มเสี่ยงและจัดระบบบริการร่วมกับกลุ่ม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NCDs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sz="quarter" idx="3"/>
          </p:nvPr>
        </p:nvSpPr>
        <p:spPr>
          <a:xfrm>
            <a:off x="4788024" y="1151334"/>
            <a:ext cx="3898781" cy="6283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โอกาสพัฒนา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4"/>
          </p:nvPr>
        </p:nvSpPr>
        <p:spPr>
          <a:xfrm>
            <a:off x="4645030" y="1995686"/>
            <a:ext cx="4041775" cy="25989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เปิดบริการ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Stroke unit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ให้ครบทุกรพ.ระดับ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S</a:t>
            </a:r>
          </a:p>
          <a:p>
            <a:pPr>
              <a:buFont typeface="Wingdings" pitchFamily="2" charset="2"/>
              <a:buChar char="Ø"/>
            </a:pP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การร่วมกับ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LTC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IMC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ในการดูแลผู้ป่วยต่อเนื่อง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Post stroke care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2" descr="C:\Users\asus pc\Desktop\ประชุมเครือข่ายความร่วมมือ กรมการแพทย์ รพ.นครพนม 3-4 ก.ค.60\ประกอบสไลด์\strok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6" y="66904"/>
            <a:ext cx="865090" cy="848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1187624" y="205978"/>
            <a:ext cx="5400600" cy="56557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71000">
                <a:schemeClr val="bg1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SP 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Stroke</a:t>
            </a:r>
            <a:endParaRPr lang="th-TH" sz="32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66904"/>
            <a:ext cx="1152128" cy="5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9050" y="214313"/>
            <a:ext cx="9124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ภาพรวมการจัดตั้ง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Stroke Unit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รายจังหวัด</a:t>
            </a:r>
          </a:p>
        </p:txBody>
      </p:sp>
      <p:sp>
        <p:nvSpPr>
          <p:cNvPr id="18436" name="Rectangle 35"/>
          <p:cNvSpPr>
            <a:spLocks noChangeArrowheads="1"/>
          </p:cNvSpPr>
          <p:nvPr/>
        </p:nvSpPr>
        <p:spPr bwMode="auto">
          <a:xfrm>
            <a:off x="428625" y="4227931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จำนวนผู้ป่วย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Stroke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รายจังหวัด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จาก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SP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stroke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เขตสุขภาพที่ 8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LOS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เฉลี่ย 4 วัน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จำนวนเตียง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SU =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จำนวนผู้ป่วย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X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วันนอนเฉลี่ย (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 วัน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                                       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                   365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41304"/>
              </p:ext>
            </p:extLst>
          </p:nvPr>
        </p:nvGraphicFramePr>
        <p:xfrm>
          <a:off x="285720" y="714361"/>
          <a:ext cx="8572559" cy="3531870"/>
        </p:xfrm>
        <a:graphic>
          <a:graphicData uri="http://schemas.openxmlformats.org/drawingml/2006/table">
            <a:tbl>
              <a:tblPr firstRow="1" bandRow="1"/>
              <a:tblGrid>
                <a:gridCol w="1916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3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38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710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23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46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จำนวนผู้ป่วย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Stroke</a:t>
                      </a:r>
                    </a:p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ปี 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Stroke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Unit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ควรมี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มีแล้ว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Planning</a:t>
                      </a:r>
                    </a:p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เตียง/ปี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6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Fill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442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1,509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272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</a:t>
                      </a:r>
                      <a:r>
                        <a:rPr lang="th-TH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ว่างแดนดิน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6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6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6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Corner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63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6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Fill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ดูแลรวมใน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อายุรก</a:t>
                      </a:r>
                      <a:r>
                        <a:rPr lang="th-TH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รรม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66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รวมเขต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-4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2" name="ตัวเชื่อมต่อตรง 31"/>
          <p:cNvCxnSpPr/>
          <p:nvPr/>
        </p:nvCxnSpPr>
        <p:spPr>
          <a:xfrm flipV="1">
            <a:off x="2699792" y="4856421"/>
            <a:ext cx="230425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14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28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 idx="4294967295"/>
          </p:nvPr>
        </p:nvSpPr>
        <p:spPr>
          <a:xfrm>
            <a:off x="750888" y="303498"/>
            <a:ext cx="8107362" cy="756084"/>
          </a:xfrm>
        </p:spPr>
        <p:txBody>
          <a:bodyPr lIns="64277" tIns="32138" rIns="64277" bIns="32138" rtlCol="0">
            <a:normAutofit fontScale="90000"/>
          </a:bodyPr>
          <a:lstStyle/>
          <a:p>
            <a:pPr algn="r">
              <a:defRPr/>
            </a:pPr>
            <a: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สภาพปัญหาของระบบบริการ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ปัจจุบั</a:t>
            </a:r>
            <a: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altLang="en-US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89360"/>
            <a:ext cx="9144000" cy="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642938"/>
            <a:ext cx="9144000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268920" y="987574"/>
            <a:ext cx="8606160" cy="310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marL="342842" indent="-342842">
              <a:buFont typeface="Wingdings" pitchFamily="2" charset="2"/>
              <a:buChar char="Ø"/>
            </a:pP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Stroke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ทำให้เกิดความพิการและมีอัตราตายสูง</a:t>
            </a:r>
          </a:p>
          <a:p>
            <a:pPr marL="342842" lvl="1" indent="-342842">
              <a:buFont typeface="Wingdings" pitchFamily="2" charset="2"/>
              <a:buChar char="Ø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ผู้ป่วย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Stroke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มีจำนวนเพิ่มมากขึ้น ได้ยา </a:t>
            </a:r>
            <a:r>
              <a:rPr lang="en-US" sz="2800" b="1" dirty="0" err="1">
                <a:latin typeface="TH SarabunPSK" pitchFamily="34" charset="-34"/>
                <a:cs typeface="TH SarabunPSK" pitchFamily="34" charset="-34"/>
              </a:rPr>
              <a:t>rtPA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= 5% </a:t>
            </a:r>
          </a:p>
          <a:p>
            <a:pPr marL="0" lvl="1"/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อีก 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95 %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ไม่ได้ยา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มาช้า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รอดูอาการที่บ้าน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ไม่เรียกใช้ 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1669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marL="342842" lvl="1" indent="-342842">
              <a:buFont typeface="Wingdings" pitchFamily="2" charset="2"/>
              <a:buChar char="Ø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ดูแลในหอผู้ป่วยรวม  </a:t>
            </a:r>
            <a:r>
              <a:rPr lang="th-TH" sz="2800" b="1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ไม่สามารถเปิด</a:t>
            </a:r>
            <a:r>
              <a:rPr lang="en-US" sz="2800" b="1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stroke unit</a:t>
            </a:r>
            <a:r>
              <a:rPr lang="th-TH" sz="2800" b="1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ได้ จำนวน 2 แห่ง</a:t>
            </a:r>
            <a:r>
              <a:rPr lang="en-US" sz="28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ได้แก่ รพ.หนองคาย และ รพ.บึงกาฬ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เนื่องจาก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ขาดอัตรากำลังพยาบาล ไม่สามารถแยก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ทีมพยาบาลและ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เจ้าหน้าที่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อื่นๆ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pPr marL="342842" lvl="1" indent="-342842">
              <a:buFont typeface="Wingdings" pitchFamily="2" charset="2"/>
              <a:buChar char="Ø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ประชาสัมพันธ์ เกี่ยวกับอาการเตือนของ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Stroke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ยังไม่ครอบคลุมทุก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พื้นที่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95" y="33578"/>
            <a:ext cx="1290146" cy="46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41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27295"/>
              </p:ext>
            </p:extLst>
          </p:nvPr>
        </p:nvGraphicFramePr>
        <p:xfrm>
          <a:off x="251520" y="123479"/>
          <a:ext cx="8640960" cy="49791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5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6</a:t>
                      </a:r>
                      <a:r>
                        <a:rPr lang="en-US" sz="2000" b="1" baseline="0" dirty="0"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Building Box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KPI</a:t>
                      </a:r>
                      <a:r>
                        <a:rPr lang="th-TH" sz="20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               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ปัญหาอุปสรรค /ข้อเสนอแนะ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2228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Service delivery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Stroke unit 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ใน รพ. ระดับ </a:t>
                      </a: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A 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100 %</a:t>
                      </a:r>
                      <a:endParaRPr lang="th-TH" sz="18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รพ.อุดรธานี  16 เตียง </a:t>
                      </a:r>
                      <a:r>
                        <a:rPr lang="en-US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sng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</a:t>
                      </a:r>
                      <a:r>
                        <a:rPr lang="th-TH" sz="1800" b="1" u="sng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สกลนคร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24</a:t>
                      </a:r>
                      <a:r>
                        <a:rPr lang="th-TH" sz="1800" b="1" u="sng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เตียง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Stroke unit  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ใน รพ. ระดับ </a:t>
                      </a: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S 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80 </a:t>
                      </a: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800" b="1" u="sng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รพ.นครพนม 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 </a:t>
                      </a:r>
                      <a:r>
                        <a:rPr lang="th-TH" sz="1800" b="1" u="sng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เตียง</a:t>
                      </a:r>
                      <a:r>
                        <a:rPr lang="th-TH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รพ.หนองบัวลำภู 6 เตียง รพ.เลย 8 เตียง 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(60%)</a:t>
                      </a:r>
                      <a:endParaRPr lang="en-US" sz="1800" b="1" u="sng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M1 </a:t>
                      </a:r>
                      <a:r>
                        <a:rPr lang="th-TH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รพ.สว่างแดนดิน </a:t>
                      </a:r>
                      <a:r>
                        <a:rPr lang="en-US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  <a:r>
                        <a:rPr lang="th-TH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เตียง</a:t>
                      </a:r>
                      <a:endParaRPr lang="th-TH" sz="1800" b="1" u="sng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รพ.ระดับ 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</a:t>
                      </a:r>
                      <a:r>
                        <a:rPr lang="th-TH" sz="1800" b="1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อีก</a:t>
                      </a:r>
                      <a:r>
                        <a:rPr lang="th-TH" sz="1800" b="1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</a:t>
                      </a:r>
                      <a:r>
                        <a:rPr lang="th-TH" sz="1800" b="1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แห่ง</a:t>
                      </a:r>
                      <a:r>
                        <a:rPr lang="en-US" sz="1800" b="1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ดูแลใน </a:t>
                      </a:r>
                      <a:r>
                        <a:rPr lang="en-US" sz="1800" b="1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corner  </a:t>
                      </a:r>
                      <a:r>
                        <a:rPr lang="th-TH" sz="1800" b="1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เนื่องจาก </a:t>
                      </a:r>
                      <a:r>
                        <a:rPr lang="en-US" sz="1600" b="1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***</a:t>
                      </a:r>
                      <a:r>
                        <a:rPr lang="th-TH" sz="1800" b="1" u="sng" baseline="0" dirty="0">
                          <a:solidFill>
                            <a:srgbClr val="3333FF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ขาดแคลนอัตรากำลังพยาบาลทำให้ไม่สามารถแยกทีมพยาบาลเฉพาะได้</a:t>
                      </a:r>
                      <a:r>
                        <a:rPr lang="en-US" sz="1600" b="1" u="sng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***</a:t>
                      </a:r>
                      <a:r>
                        <a:rPr lang="th-TH" sz="1600" b="1" u="sng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b="1" u="sng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ปี </a:t>
                      </a:r>
                      <a:r>
                        <a:rPr lang="en-US" sz="1800" b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2561 </a:t>
                      </a:r>
                      <a:r>
                        <a:rPr lang="en-US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</a:t>
                      </a:r>
                      <a:r>
                        <a:rPr lang="en-US" sz="1800" b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62  </a:t>
                      </a:r>
                      <a:r>
                        <a:rPr lang="th-TH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พัฒนาเป็น</a:t>
                      </a:r>
                      <a:r>
                        <a:rPr lang="en-US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Unit </a:t>
                      </a:r>
                      <a:r>
                        <a:rPr lang="th-TH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 </a:t>
                      </a:r>
                      <a:r>
                        <a:rPr lang="th-TH" sz="1800" b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หนองคาย </a:t>
                      </a:r>
                      <a:r>
                        <a:rPr lang="th-TH" sz="18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 </a:t>
                      </a:r>
                      <a:r>
                        <a:rPr lang="th-TH" sz="1800" b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รพ.บึงกาฬ</a:t>
                      </a:r>
                      <a:endParaRPr lang="th-TH" sz="1800" b="1" u="sng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916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เพิ่มอัตราการได้รับยา </a:t>
                      </a:r>
                      <a:r>
                        <a:rPr lang="en-GB" sz="18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rt</a:t>
                      </a:r>
                      <a:r>
                        <a:rPr lang="en-GB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PA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( </a:t>
                      </a:r>
                      <a:r>
                        <a:rPr lang="en-US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&gt;</a:t>
                      </a:r>
                      <a:r>
                        <a:rPr lang="en-US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5 %</a:t>
                      </a:r>
                      <a:r>
                        <a:rPr lang="th-TH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th-TH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-Door</a:t>
                      </a:r>
                      <a:r>
                        <a:rPr lang="en-US" sz="18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to Needle Time </a:t>
                      </a:r>
                      <a:r>
                        <a:rPr lang="th-TH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ภายใน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GB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60 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นาที (</a:t>
                      </a:r>
                      <a:r>
                        <a:rPr lang="en-US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&gt; 70 %</a:t>
                      </a: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-เพิ่ม </a:t>
                      </a: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Node  IV</a:t>
                      </a:r>
                      <a:r>
                        <a:rPr lang="en-US" sz="18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rt</a:t>
                      </a: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-PA </a:t>
                      </a: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ปี</a:t>
                      </a:r>
                      <a:r>
                        <a:rPr lang="th-TH" sz="18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62 เพิ่มที่ รพ.วังสะพุง จ.เลย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จัด </a:t>
                      </a:r>
                      <a:r>
                        <a:rPr lang="en-GB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Zoning 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การรับส่งผู้ป่วย </a:t>
                      </a:r>
                      <a:r>
                        <a:rPr lang="en-US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ในแต่ละจังหวัด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ปี </a:t>
                      </a: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63-64</a:t>
                      </a:r>
                      <a:r>
                        <a:rPr lang="th-TH" sz="18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เพิ่ม </a:t>
                      </a:r>
                      <a:r>
                        <a:rPr lang="en-US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Node SFT</a:t>
                      </a:r>
                      <a:r>
                        <a:rPr lang="th-TH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ที่ </a:t>
                      </a:r>
                      <a:r>
                        <a:rPr lang="en-US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F1</a:t>
                      </a:r>
                      <a:r>
                        <a:rPr lang="th-TH" sz="18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รพ.เซกา        </a:t>
                      </a:r>
                      <a:endParaRPr lang="th-TH" sz="1800" b="1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จ.บึงกาฬ (มีอายุรแพทย์ 1 ท่าน)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6114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</a:t>
                      </a:r>
                      <a:r>
                        <a:rPr lang="en-US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Post</a:t>
                      </a:r>
                      <a:r>
                        <a:rPr lang="en-US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Stroke Care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800" b="1" u="sng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การร่วมกับ</a:t>
                      </a:r>
                      <a:r>
                        <a:rPr lang="th-TH" sz="1800" b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SP</a:t>
                      </a:r>
                      <a:r>
                        <a:rPr lang="th-TH" sz="1800" b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IMC </a:t>
                      </a:r>
                      <a:r>
                        <a:rPr lang="th-TH" sz="1800" b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ในการดูแลผู้ป่วยต่อเนื่อง</a:t>
                      </a:r>
                      <a:endParaRPr lang="en-US" sz="1800" b="1" u="sng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Rehabilitation Bed/Unit  </a:t>
                      </a:r>
                      <a:r>
                        <a:rPr lang="th-TH" sz="1800" b="1" u="sng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ใน รพ.ชุมชน </a:t>
                      </a:r>
                      <a:r>
                        <a:rPr lang="th-TH" sz="1800" b="1" u="sng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ที่มีความพร้อม</a:t>
                      </a:r>
                      <a:endParaRPr lang="th-TH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32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Workforce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-อบรม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  <a:r>
                        <a:rPr lang="en-GB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B</a:t>
                      </a:r>
                      <a:r>
                        <a:rPr lang="en-GB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asic stroke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(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วัน) </a:t>
                      </a:r>
                      <a:endParaRPr lang="th-TH" sz="1600" b="1" baseline="0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</a:t>
                      </a:r>
                      <a:r>
                        <a:rPr lang="en-US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Advance stroke </a:t>
                      </a:r>
                      <a:r>
                        <a:rPr lang="th-TH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(5 วัน) </a:t>
                      </a:r>
                      <a:endParaRPr lang="en-US" sz="1600" b="1" baseline="0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manager 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 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วัน)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ตัวชี้วัด 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29 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 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&amp; Benchmarking (1 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วัน)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endParaRPr lang="th-TH" sz="1600" b="1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nurse 4 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เดือน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none" baseline="0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แต่ละจังหวัดมีปัญหาเรื่องอัตรากำลังพยาบาล ทำให้การส่งบุคลากรเข้าร่วมการอบรมไม่เป็นไปตามเป้าหมาย</a:t>
                      </a:r>
                      <a:endParaRPr lang="th-TH" sz="1800" b="1" u="sng" baseline="0" dirty="0">
                        <a:solidFill>
                          <a:srgbClr val="0000CC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977118"/>
              </p:ext>
            </p:extLst>
          </p:nvPr>
        </p:nvGraphicFramePr>
        <p:xfrm>
          <a:off x="179512" y="195486"/>
          <a:ext cx="8712967" cy="480473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97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31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3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6</a:t>
                      </a:r>
                      <a:r>
                        <a:rPr lang="en-US" sz="2400" b="1" baseline="0" dirty="0"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Building Box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KPI</a:t>
                      </a:r>
                      <a:r>
                        <a:rPr lang="th-TH" sz="24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                   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ปัญหาอุปสรรค /ข้อเสนอแนะ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6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Workforce 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(ต่อ</a:t>
                      </a:r>
                      <a:r>
                        <a:rPr lang="th-TH" sz="1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ขาดอัตรากำลัง พยาบาลวิชาชีพ (ใน </a:t>
                      </a:r>
                      <a:r>
                        <a:rPr lang="en-US" sz="1600" b="1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unit </a:t>
                      </a:r>
                      <a:r>
                        <a:rPr lang="th-TH" sz="1600" b="1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สัดส่วน พยาบาล : ผู้ป่วย = 1 : 3 - 4 )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ขาดอัตรากำลังอื่นๆ ได้แก่ ผู้ช่วยพยาบาล /ผู้ช่วยเหลือคนไข้/ นักกิจกรรมบำบัด / นักแก้ไขการพูด ฯลฯ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2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IT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Data base 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ร่วมกับสถาบันประสาทวิทยา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(เฉพาะ รพ.ที่เข้าร่วมเครือข่าย)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-ข้อมูลอัตราการตายจากโรคหลอดเลือดสมอง จาก</a:t>
                      </a:r>
                      <a:r>
                        <a:rPr lang="th-TH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HDC</a:t>
                      </a:r>
                      <a:r>
                        <a:rPr lang="th-TH" sz="18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ข้อมูลไม่ตรงกับข้อมูลในพื้นที่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</a:t>
                      </a:r>
                      <a:r>
                        <a:rPr lang="th-TH" sz="1600" b="1" u="sng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การบันทึกข้อมูล</a:t>
                      </a:r>
                      <a:r>
                        <a:rPr lang="th-TH" sz="16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Data base </a:t>
                      </a:r>
                      <a:r>
                        <a:rPr lang="th-TH" sz="1600" b="1" u="sng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ต้องบันทึกข้อมูลเพิ่มในโปรแกรมเฉพาะ ไม่สามารถดึงข้อมูลจาก 43 แฟ้มได้</a:t>
                      </a:r>
                      <a:endParaRPr lang="th-TH" sz="1800" b="1" u="sng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42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Drug and </a:t>
                      </a:r>
                      <a:r>
                        <a:rPr lang="en-US" sz="16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Equi</a:t>
                      </a:r>
                      <a:r>
                        <a:rPr lang="en-GB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</a:t>
                      </a:r>
                      <a:r>
                        <a:rPr lang="en-US" sz="16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ment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ครุภัณฑ์ทางการแพทย์ไม่เพียงพอ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เพิ่มอุปกรณ์มาตรฐาน ใน 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unit 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เช่น </a:t>
                      </a:r>
                      <a:r>
                        <a:rPr lang="en-GB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monitor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NIBP, </a:t>
                      </a:r>
                      <a:r>
                        <a:rPr lang="en-GB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Volume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GB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respirator,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Infusion pump, </a:t>
                      </a:r>
                      <a:r>
                        <a:rPr lang="en-GB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</a:t>
                      </a:r>
                      <a:r>
                        <a:rPr lang="en-GB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yringe pump 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และที่นอนลม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0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Governance 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การประเมิน</a:t>
                      </a:r>
                      <a:r>
                        <a:rPr lang="th-TH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Stan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dard</a:t>
                      </a:r>
                      <a:r>
                        <a:rPr lang="en-US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GB" sz="1600" b="1" baseline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</a:t>
                      </a:r>
                      <a:r>
                        <a:rPr lang="en-GB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troke </a:t>
                      </a:r>
                      <a:r>
                        <a:rPr lang="en-GB" sz="16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Center</a:t>
                      </a:r>
                      <a:r>
                        <a:rPr lang="en-GB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Certified : SSCC 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กระทรวงสาธารณสุข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-PNC (Provincial Network Certification) 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ของสรพ.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การประเมินรับรอง 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unit 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โดยสถาบันประสาทวิทยา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r>
                        <a:rPr lang="th-TH" sz="1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รพ.สกลนคร และ รพ.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อุดรธานี  </a:t>
                      </a:r>
                      <a:r>
                        <a:rPr lang="th-TH" sz="1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ผ่านการ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ประเมิน </a:t>
                      </a:r>
                      <a:r>
                        <a:rPr lang="en-US" sz="1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PNC</a:t>
                      </a:r>
                      <a:r>
                        <a:rPr lang="th-TH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</a:t>
                      </a:r>
                      <a:r>
                        <a:rPr lang="th-TH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จาก สรพ.</a:t>
                      </a:r>
                      <a:endParaRPr lang="en-US" sz="1600" b="1" baseline="0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r>
                        <a:rPr lang="th-TH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รพ.หนองบัวลำภู ผ่านการประเมิน </a:t>
                      </a:r>
                      <a:r>
                        <a:rPr lang="en-US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stroke unit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r>
                        <a:rPr lang="th-TH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รพ.นครพนม/รพ.ร.สว่างแดนดิน ประเมิน </a:t>
                      </a:r>
                      <a:r>
                        <a:rPr lang="en-US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SSCC</a:t>
                      </a:r>
                      <a:r>
                        <a:rPr lang="th-TH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รอประกาศผล กลางเดือน ก.ค.62</a:t>
                      </a:r>
                      <a:endParaRPr lang="th-TH" sz="1600" b="1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r>
                        <a:rPr lang="th-TH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รพ.อุดรธานี  </a:t>
                      </a:r>
                      <a:r>
                        <a:rPr lang="th-TH" sz="1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รับ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</a:t>
                      </a:r>
                      <a:r>
                        <a:rPr lang="th-TH" sz="1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ประเมิน </a:t>
                      </a:r>
                      <a:r>
                        <a:rPr lang="en-US" sz="1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Re-SSCC</a:t>
                      </a:r>
                      <a:r>
                        <a:rPr lang="en-US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พ.ค.62</a:t>
                      </a:r>
                      <a:endParaRPr lang="th-TH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4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ชื่อเรื่อง 7"/>
          <p:cNvSpPr>
            <a:spLocks noGrp="1"/>
          </p:cNvSpPr>
          <p:nvPr>
            <p:ph type="ctrTitle"/>
          </p:nvPr>
        </p:nvSpPr>
        <p:spPr>
          <a:xfrm>
            <a:off x="428596" y="1928808"/>
            <a:ext cx="8215370" cy="1071570"/>
          </a:xfrm>
        </p:spPr>
        <p:txBody>
          <a:bodyPr/>
          <a:lstStyle/>
          <a:p>
            <a:pPr eaLnBrk="1" hangingPunct="1"/>
            <a:r>
              <a:rPr lang="en-US" sz="3200" b="1" dirty="0">
                <a:cs typeface="Tahoma" pitchFamily="34" charset="0"/>
              </a:rPr>
              <a:t>“</a:t>
            </a:r>
            <a:r>
              <a:rPr lang="th-TH" sz="3200" b="1" dirty="0">
                <a:cs typeface="Tahoma" pitchFamily="34" charset="0"/>
              </a:rPr>
              <a:t> </a:t>
            </a:r>
            <a:r>
              <a:rPr lang="th-TH" sz="3200" b="1" dirty="0">
                <a:latin typeface="Calibri" pitchFamily="34" charset="0"/>
                <a:cs typeface="Calibri" pitchFamily="34" charset="0"/>
              </a:rPr>
              <a:t>ทุกนาทีคือชีวิต </a:t>
            </a:r>
            <a:r>
              <a:rPr lang="th-TH" sz="32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เร็วก็รอด </a:t>
            </a:r>
            <a:r>
              <a:rPr lang="th-TH" sz="3200" b="1" dirty="0">
                <a:latin typeface="Calibri" pitchFamily="34" charset="0"/>
                <a:cs typeface="Calibri" pitchFamily="34" charset="0"/>
              </a:rPr>
              <a:t>ปลอดอัมพาต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”</a:t>
            </a:r>
            <a:endParaRPr lang="th-TH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48676-DC4D-4C47-A31C-3BEED7589BD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0725" name="Picture 2" descr="D:\ข้อมูลช่วยเหลือ-Form\cartoon NHSO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928940"/>
            <a:ext cx="62865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C:\Users\User\Desktop\F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3143240" y="500048"/>
            <a:ext cx="2928958" cy="15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71671" y="206375"/>
            <a:ext cx="5214974" cy="50798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4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เป้าประสงค์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>
          <a:xfrm>
            <a:off x="457200" y="928677"/>
            <a:ext cx="8229600" cy="18573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h-TH" sz="3600" b="1" dirty="0">
                <a:solidFill>
                  <a:srgbClr val="00B05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ประชาชนมีโอกาสเข้าถึงระบบบริการทุกพื้นที่</a:t>
            </a:r>
          </a:p>
          <a:p>
            <a:pPr>
              <a:buFont typeface="Wingdings" pitchFamily="2" charset="2"/>
              <a:buChar char="Ø"/>
            </a:pPr>
            <a: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ลดอัตราการเกิดความพิการ</a:t>
            </a:r>
          </a:p>
          <a:p>
            <a:pPr>
              <a:buFont typeface="Wingdings" pitchFamily="2" charset="2"/>
              <a:buChar char="Ø"/>
            </a:pPr>
            <a: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ลดอัตราการตาย</a:t>
            </a: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E010D-134C-4B64-A72D-B21CC1F436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000232" y="2643758"/>
            <a:ext cx="5286411" cy="584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กลยุทธ์การดำเนินงาน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0034" y="3291830"/>
            <a:ext cx="8001056" cy="1631200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defRPr/>
            </a:pP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การพัฒนาระบบ </a:t>
            </a:r>
            <a:r>
              <a:rPr lang="en-US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Stroke Fast Track </a:t>
            </a:r>
            <a:r>
              <a:rPr lang="th-TH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และการเพิ่ม </a:t>
            </a:r>
            <a:r>
              <a:rPr lang="en-US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Node of </a:t>
            </a:r>
            <a:r>
              <a:rPr lang="en-US" sz="2800" b="1" dirty="0" err="1">
                <a:latin typeface="TH SarabunPSK" pitchFamily="34" charset="-34"/>
                <a:ea typeface="Tahoma" pitchFamily="34" charset="0"/>
                <a:cs typeface="TH SarabunPSK" pitchFamily="34" charset="-34"/>
              </a:rPr>
              <a:t>rt</a:t>
            </a:r>
            <a:r>
              <a:rPr lang="en-US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-PA</a:t>
            </a:r>
            <a:r>
              <a:rPr lang="th-TH" sz="2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.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การ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ดูแลผู้ป่วยใน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stroke Unit </a:t>
            </a:r>
            <a:endParaRPr lang="en-US" sz="2800" b="1" dirty="0" smtClean="0">
              <a:solidFill>
                <a:srgbClr val="FF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en-US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Post stroke care </a:t>
            </a:r>
            <a:r>
              <a:rPr lang="th-TH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บูรณาการร่วมกับ </a:t>
            </a:r>
            <a:r>
              <a:rPr lang="en-US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SP IMC</a:t>
            </a:r>
            <a:endParaRPr lang="th-TH" sz="28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94" y="0"/>
            <a:ext cx="1571273" cy="5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84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 pc\Desktop\ประชุมเครือข่ายความร่วมมือ กรมการแพทย์ รพ.นครพนม 3-4 ก.ค.60\ประกอบสไลด์\strok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6139"/>
            <a:ext cx="1152176" cy="106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79" y="33745"/>
            <a:ext cx="1080120" cy="5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ตัวยึด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002110"/>
              </p:ext>
            </p:extLst>
          </p:nvPr>
        </p:nvGraphicFramePr>
        <p:xfrm>
          <a:off x="1691680" y="596139"/>
          <a:ext cx="7322599" cy="387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839480"/>
                <a:gridCol w="2394887"/>
              </a:tblGrid>
              <a:tr h="46763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Input</a:t>
                      </a:r>
                      <a:endParaRPr lang="th-TH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380" marR="73380" marT="27518" marB="275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Process</a:t>
                      </a:r>
                      <a:endParaRPr lang="th-TH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380" marR="73380" marT="27518" marB="275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Output</a:t>
                      </a:r>
                      <a:endParaRPr lang="th-TH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380" marR="73380" marT="27518" marB="27518"/>
                </a:tc>
              </a:tr>
              <a:tr h="3407343">
                <a:tc>
                  <a:txBody>
                    <a:bodyPr/>
                    <a:lstStyle/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การเข้าถึงระบบบริการ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Stroke fast Track 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ภายในเวลา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 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ชั่วโมง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การได้รับยา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rt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-PA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380" marR="73380" marT="27518" marB="27518"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Stroke awareness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การคัดกรองผู้ป่วย โดยใช้ 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FAST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Score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Stroke Alert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th-TH" sz="1600" u="sng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 </a:t>
                      </a:r>
                      <a:r>
                        <a:rPr lang="en-US" sz="1600" u="sng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Stroke Fast track </a:t>
                      </a:r>
                      <a:r>
                        <a:rPr lang="th-TH" sz="1600" u="sng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600" u="sng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IV    </a:t>
                      </a:r>
                      <a:r>
                        <a:rPr lang="en-US" sz="1600" u="sng" baseline="0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rt</a:t>
                      </a:r>
                      <a:r>
                        <a:rPr lang="en-US" sz="1600" u="sng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-PA</a:t>
                      </a:r>
                      <a:r>
                        <a:rPr lang="th-TH" sz="1600" u="sng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n-US" sz="1600" u="sng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Stroke Unit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Door to Needle time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 60 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นาที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เพิ่ม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Node of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rt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-PA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Referral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System &amp; Zoning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Stroke Network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and Benchmarking</a:t>
                      </a:r>
                    </a:p>
                  </a:txBody>
                  <a:tcPr marL="73380" marR="73380" marT="27518" marB="27518"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ลดอัตราการเกิดความพิการ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NIHSS /</a:t>
                      </a:r>
                      <a:r>
                        <a:rPr lang="en-US" sz="14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Barthel’s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Index / </a:t>
                      </a:r>
                      <a:r>
                        <a:rPr lang="en-US" sz="14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mRS</a:t>
                      </a:r>
                      <a:endParaRPr lang="en-US" sz="14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ลดอัตราการตาย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การจัดการดูแลต่อเนื่องที่มีประสิทธิภาพ 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COC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600" baseline="30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nd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Prevention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Stroke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rehabilitation</a:t>
                      </a:r>
                      <a:endParaRPr lang="th-TH" sz="16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n-US" sz="1600" u="sng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Refer back + Intermediate care bed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endParaRPr lang="th-TH" sz="16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endParaRPr lang="th-TH" sz="2000" dirty="0"/>
                    </a:p>
                  </a:txBody>
                  <a:tcPr marL="73380" marR="73380" marT="27518" marB="27518"/>
                </a:tc>
              </a:tr>
            </a:tbl>
          </a:graphicData>
        </a:graphic>
      </p:graphicFrame>
      <p:sp>
        <p:nvSpPr>
          <p:cNvPr id="10" name="ตัวยึดข้อความ 5"/>
          <p:cNvSpPr txBox="1">
            <a:spLocks/>
          </p:cNvSpPr>
          <p:nvPr/>
        </p:nvSpPr>
        <p:spPr>
          <a:xfrm>
            <a:off x="1979712" y="123479"/>
            <a:ext cx="705678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32" tIns="45716" rIns="91432" bIns="45716" rtlCol="0">
            <a:noAutofit/>
          </a:bodyPr>
          <a:lstStyle>
            <a:lvl1pPr marL="342866" indent="-34286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9143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prstClr val="black"/>
                </a:solidFill>
              </a:rPr>
              <a:t>ccess 	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r>
              <a:rPr lang="en-US" sz="2400" b="1" dirty="0" smtClean="0">
                <a:solidFill>
                  <a:prstClr val="black"/>
                </a:solidFill>
              </a:rPr>
              <a:t>uality  </a:t>
            </a:r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prstClr val="black"/>
                </a:solidFill>
              </a:rPr>
              <a:t>fficiency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prstClr val="black"/>
                </a:solidFill>
              </a:rPr>
              <a:t>eamless</a:t>
            </a:r>
            <a:endParaRPr lang="th-TH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711604017"/>
              </p:ext>
            </p:extLst>
          </p:nvPr>
        </p:nvGraphicFramePr>
        <p:xfrm>
          <a:off x="107504" y="2283718"/>
          <a:ext cx="324036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7894"/>
            <a:ext cx="2376264" cy="120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6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7"/>
          <p:cNvSpPr>
            <a:spLocks noGrp="1"/>
          </p:cNvSpPr>
          <p:nvPr>
            <p:ph type="title"/>
          </p:nvPr>
        </p:nvSpPr>
        <p:spPr>
          <a:xfrm>
            <a:off x="1714500" y="206375"/>
            <a:ext cx="6357938" cy="436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Model Seamless of  Stroke Care</a:t>
            </a:r>
            <a:endParaRPr lang="th-TH" sz="40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/>
          <a:lstStyle/>
          <a:p>
            <a:pPr>
              <a:defRPr/>
            </a:pPr>
            <a:fld id="{CAD8B527-3B49-4897-8266-E379A22A7D5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185907"/>
            <a:ext cx="1534419" cy="646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Primary </a:t>
            </a:r>
            <a:r>
              <a:rPr lang="en-US" sz="1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prevention</a:t>
            </a:r>
            <a:endParaRPr lang="th-TH" sz="18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88" y="1357313"/>
            <a:ext cx="1785937" cy="4616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Secondary Care </a:t>
            </a:r>
            <a:endParaRPr lang="th-TH" sz="24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50" y="1357314"/>
            <a:ext cx="1643063" cy="4616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Tertiary care</a:t>
            </a:r>
            <a:endParaRPr lang="th-TH" sz="24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8299" y="1340142"/>
            <a:ext cx="1928812" cy="3693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Continuing </a:t>
            </a:r>
            <a:r>
              <a:rPr lang="en-US" sz="1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care</a:t>
            </a:r>
            <a:endParaRPr lang="th-TH" sz="18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916690"/>
            <a:ext cx="1248669" cy="1477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>
              <a:defRPr/>
            </a:pPr>
            <a:r>
              <a:rPr lang="th-TH" sz="1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คัดกรอง      กลุ่ม</a:t>
            </a:r>
            <a:r>
              <a:rPr lang="th-TH" sz="1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เสี่ยง </a:t>
            </a:r>
            <a:r>
              <a:rPr lang="en-US" sz="1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DM /HT </a:t>
            </a:r>
            <a:r>
              <a:rPr lang="th-TH" sz="1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/สูบบุหรี่ /วัดรอบเอว</a:t>
            </a:r>
            <a:endParaRPr lang="th-TH" sz="18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defRPr/>
            </a:pPr>
            <a:r>
              <a:rPr lang="en-US" sz="1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CV risk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26" y="1928814"/>
            <a:ext cx="1714500" cy="4616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ER EMS </a:t>
            </a:r>
            <a:r>
              <a:rPr lang="th-TH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คุณภาพ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7688" y="2000250"/>
            <a:ext cx="1571625" cy="4000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Node of </a:t>
            </a:r>
            <a:r>
              <a:rPr lang="en-US" sz="2000" b="1" dirty="0" err="1">
                <a:latin typeface="TH SarabunPSK" pitchFamily="34" charset="-34"/>
                <a:ea typeface="Tahoma" pitchFamily="34" charset="0"/>
                <a:cs typeface="TH SarabunPSK" pitchFamily="34" charset="-34"/>
              </a:rPr>
              <a:t>rt</a:t>
            </a:r>
            <a:r>
              <a:rPr lang="en-US" sz="2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-PA</a:t>
            </a:r>
            <a:endParaRPr lang="th-TH" sz="20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9" y="2786063"/>
            <a:ext cx="1857375" cy="4616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Stroke fast track</a:t>
            </a:r>
            <a:endParaRPr lang="th-TH" sz="24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3372" y="3571876"/>
            <a:ext cx="1785950" cy="4616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stroke Unit</a:t>
            </a:r>
            <a:endParaRPr lang="th-TH" sz="24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8455" y="2441005"/>
            <a:ext cx="1714500" cy="3693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Long term care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8455" y="2891531"/>
            <a:ext cx="1733550" cy="646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Rehabilitation unit/</a:t>
            </a:r>
            <a:r>
              <a:rPr lang="th-TH" sz="1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ฟื้นฟูสภาพ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23803" y="4036117"/>
            <a:ext cx="1714500" cy="646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Post stroke Depression</a:t>
            </a:r>
            <a:endParaRPr lang="th-TH" sz="18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3803" y="3592476"/>
            <a:ext cx="1714500" cy="3693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th-TH" sz="1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แพทย์แผนไทย</a:t>
            </a: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6572250" y="2000250"/>
            <a:ext cx="0" cy="2143125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6607969" y="2628654"/>
            <a:ext cx="357188" cy="1587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6578232" y="3214689"/>
            <a:ext cx="357188" cy="1587"/>
          </a:xfrm>
          <a:prstGeom prst="straightConnector1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6578232" y="3761745"/>
            <a:ext cx="357188" cy="1588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>
            <a:off x="6572251" y="4143375"/>
            <a:ext cx="428625" cy="1588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บวก 43"/>
          <p:cNvSpPr/>
          <p:nvPr/>
        </p:nvSpPr>
        <p:spPr>
          <a:xfrm>
            <a:off x="4857751" y="2428876"/>
            <a:ext cx="428625" cy="35718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5" name="บวก 44"/>
          <p:cNvSpPr/>
          <p:nvPr/>
        </p:nvSpPr>
        <p:spPr>
          <a:xfrm>
            <a:off x="4857751" y="3214689"/>
            <a:ext cx="428625" cy="357187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6" name="TextBox 45"/>
          <p:cNvSpPr txBox="1"/>
          <p:nvPr/>
        </p:nvSpPr>
        <p:spPr>
          <a:xfrm>
            <a:off x="190637" y="4375698"/>
            <a:ext cx="1656184" cy="4000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>
              <a:defRPr/>
            </a:pPr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รพ.สต.ติด</a:t>
            </a:r>
            <a:r>
              <a:rPr lang="th-TH" sz="2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ดาว</a:t>
            </a:r>
          </a:p>
        </p:txBody>
      </p:sp>
      <p:sp>
        <p:nvSpPr>
          <p:cNvPr id="47" name="บวก 46"/>
          <p:cNvSpPr/>
          <p:nvPr/>
        </p:nvSpPr>
        <p:spPr>
          <a:xfrm>
            <a:off x="683259" y="3394001"/>
            <a:ext cx="357187" cy="357187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55" name="ลูกศรเชื่อมต่อแบบตรง 54"/>
          <p:cNvCxnSpPr/>
          <p:nvPr/>
        </p:nvCxnSpPr>
        <p:spPr>
          <a:xfrm>
            <a:off x="7644609" y="4682432"/>
            <a:ext cx="4652" cy="2809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 flipH="1">
            <a:off x="875855" y="4963356"/>
            <a:ext cx="6773406" cy="372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/>
          <p:nvPr/>
        </p:nvCxnSpPr>
        <p:spPr>
          <a:xfrm flipV="1">
            <a:off x="875855" y="4752282"/>
            <a:ext cx="0" cy="24834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ตรง 61"/>
          <p:cNvCxnSpPr/>
          <p:nvPr/>
        </p:nvCxnSpPr>
        <p:spPr>
          <a:xfrm rot="5400000">
            <a:off x="4429125" y="2928938"/>
            <a:ext cx="4143375" cy="0"/>
          </a:xfrm>
          <a:prstGeom prst="line">
            <a:avLst/>
          </a:prstGeom>
          <a:ln w="38100">
            <a:solidFill>
              <a:srgbClr val="CC66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0" name="TextBox 63"/>
          <p:cNvSpPr txBox="1">
            <a:spLocks noChangeArrowheads="1"/>
          </p:cNvSpPr>
          <p:nvPr/>
        </p:nvSpPr>
        <p:spPr bwMode="auto">
          <a:xfrm>
            <a:off x="2071688" y="785814"/>
            <a:ext cx="3857634" cy="461649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Access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71" name="TextBox 64"/>
          <p:cNvSpPr txBox="1">
            <a:spLocks noChangeArrowheads="1"/>
          </p:cNvSpPr>
          <p:nvPr/>
        </p:nvSpPr>
        <p:spPr bwMode="auto">
          <a:xfrm>
            <a:off x="6715125" y="785814"/>
            <a:ext cx="2071688" cy="461649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Recovery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ลูกศรขวา 53"/>
          <p:cNvSpPr/>
          <p:nvPr/>
        </p:nvSpPr>
        <p:spPr>
          <a:xfrm>
            <a:off x="1612767" y="2159638"/>
            <a:ext cx="500063" cy="499492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6" name="ลูกศรขวา 55"/>
          <p:cNvSpPr/>
          <p:nvPr/>
        </p:nvSpPr>
        <p:spPr>
          <a:xfrm>
            <a:off x="3929063" y="2071688"/>
            <a:ext cx="357187" cy="285750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8" name="ลูกศรขวา 57"/>
          <p:cNvSpPr/>
          <p:nvPr/>
        </p:nvSpPr>
        <p:spPr>
          <a:xfrm>
            <a:off x="6000761" y="3000376"/>
            <a:ext cx="571490" cy="642938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7009405" y="1782545"/>
            <a:ext cx="173355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Intermediate  Bed       Intermediate  unit</a:t>
            </a:r>
            <a:endParaRPr lang="th-TH" sz="16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cxnSp>
        <p:nvCxnSpPr>
          <p:cNvPr id="10" name="ลูกศรเชื่อมต่อแบบตรง 9"/>
          <p:cNvCxnSpPr>
            <a:endCxn id="2" idx="1"/>
          </p:cNvCxnSpPr>
          <p:nvPr/>
        </p:nvCxnSpPr>
        <p:spPr>
          <a:xfrm>
            <a:off x="6578232" y="2044155"/>
            <a:ext cx="431173" cy="307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ดาว 5 แฉก 10"/>
          <p:cNvSpPr/>
          <p:nvPr/>
        </p:nvSpPr>
        <p:spPr>
          <a:xfrm>
            <a:off x="8608219" y="1928815"/>
            <a:ext cx="357187" cy="3235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ลูกศรลง 2"/>
          <p:cNvSpPr/>
          <p:nvPr/>
        </p:nvSpPr>
        <p:spPr>
          <a:xfrm rot="18544806">
            <a:off x="1660361" y="3055491"/>
            <a:ext cx="278093" cy="63851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1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6"/>
          <a:stretch>
            <a:fillRect/>
          </a:stretch>
        </p:blipFill>
        <p:spPr bwMode="auto">
          <a:xfrm rot="18405885">
            <a:off x="1925491" y="3334517"/>
            <a:ext cx="1258991" cy="11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1" y="3755915"/>
            <a:ext cx="124866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3อ.2ส.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4" y="125196"/>
            <a:ext cx="1571273" cy="55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3126" y="2441005"/>
            <a:ext cx="171449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NCDs Clinic Plus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5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35696" y="267494"/>
            <a:ext cx="5688632" cy="589745"/>
          </a:xfr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Model of Stroke care</a:t>
            </a:r>
            <a:endParaRPr lang="th-TH" sz="48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C80F9-2259-4366-959D-9E95B4C5E225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ตัวยึด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261318"/>
              </p:ext>
            </p:extLst>
          </p:nvPr>
        </p:nvGraphicFramePr>
        <p:xfrm>
          <a:off x="344969" y="949368"/>
          <a:ext cx="590075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ลูกศรขวา 8"/>
          <p:cNvSpPr/>
          <p:nvPr/>
        </p:nvSpPr>
        <p:spPr>
          <a:xfrm>
            <a:off x="2123728" y="1071552"/>
            <a:ext cx="7200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6500826" y="1071552"/>
            <a:ext cx="2448272" cy="37086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3333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Minimum </a:t>
            </a:r>
            <a:r>
              <a:rPr lang="en-US" sz="1600" b="1" u="sng" dirty="0" err="1">
                <a:solidFill>
                  <a:srgbClr val="3333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Requirment</a:t>
            </a:r>
            <a:r>
              <a:rPr lang="en-US" sz="1600" b="1" u="sng" dirty="0">
                <a:solidFill>
                  <a:srgbClr val="3333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</a:p>
          <a:p>
            <a:pPr algn="ctr"/>
            <a:r>
              <a:rPr lang="en-US" sz="1600" b="1" u="sng" dirty="0">
                <a:solidFill>
                  <a:srgbClr val="3333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stroke Unit 4 </a:t>
            </a:r>
            <a:r>
              <a:rPr lang="th-TH" sz="1600" b="1" u="sng" dirty="0">
                <a:solidFill>
                  <a:srgbClr val="3333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เตียง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*</a:t>
            </a:r>
            <a:r>
              <a:rPr lang="th-TH" sz="16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สถานที่เฉพาะ อย่างน้อย </a:t>
            </a:r>
            <a:r>
              <a:rPr lang="en-US" sz="16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 </a:t>
            </a:r>
            <a:r>
              <a:rPr lang="th-TH" sz="16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เตียง  ทีม</a:t>
            </a:r>
            <a:r>
              <a:rPr lang="en-US" sz="16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RN </a:t>
            </a:r>
            <a:r>
              <a:rPr lang="th-TH" sz="16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เฉพาะที่ผ่านการอบรม แยกทีมจากหอผู้ป่วยอายุรก</a:t>
            </a:r>
            <a:r>
              <a:rPr lang="th-TH" sz="1600" b="1" dirty="0" err="1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รรม</a:t>
            </a:r>
            <a:r>
              <a:rPr lang="th-TH" sz="16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(กรณีใช้สถานที่ใน </a:t>
            </a:r>
            <a:r>
              <a:rPr lang="en-US" sz="16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ward </a:t>
            </a:r>
            <a:r>
              <a:rPr lang="th-TH" sz="16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เดียวกัน)</a:t>
            </a:r>
          </a:p>
          <a:p>
            <a:r>
              <a:rPr lang="en-US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</a:t>
            </a:r>
            <a:r>
              <a:rPr lang="th-TH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อา</a:t>
            </a:r>
            <a:r>
              <a:rPr lang="th-TH" sz="1600" b="1" dirty="0" err="1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ยุร</a:t>
            </a:r>
            <a:r>
              <a:rPr lang="th-TH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แพทย์/ประสาทแพทย์ </a:t>
            </a:r>
            <a:r>
              <a:rPr lang="en-US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</a:t>
            </a:r>
            <a:r>
              <a:rPr lang="th-TH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คน</a:t>
            </a:r>
          </a:p>
          <a:p>
            <a:r>
              <a:rPr lang="en-US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</a:t>
            </a:r>
            <a:r>
              <a:rPr lang="th-TH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พยาบาลวิชาชีพ (สัดส่วน ต่อผู้ป่วย </a:t>
            </a:r>
            <a:r>
              <a:rPr lang="en-US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1: 4</a:t>
            </a:r>
            <a:r>
              <a:rPr lang="th-TH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)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และผ่านการอบรม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Basic stroke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หลักสูตร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5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วัน</a:t>
            </a:r>
          </a:p>
          <a:p>
            <a:r>
              <a:rPr lang="en-US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</a:t>
            </a:r>
            <a:r>
              <a:rPr lang="th-TH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1600" b="1" dirty="0" err="1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ทีมสห</a:t>
            </a:r>
            <a:r>
              <a:rPr lang="th-TH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สาขา ได้แก่ นักกายภาพบำบัด เภสัชกร นักโภชนากร พยาบาลจิตเวช </a:t>
            </a:r>
          </a:p>
          <a:p>
            <a:r>
              <a:rPr lang="en-US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 NIBP</a:t>
            </a:r>
            <a:r>
              <a:rPr lang="th-TH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/ </a:t>
            </a:r>
            <a:r>
              <a:rPr lang="en-US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infusion pump </a:t>
            </a:r>
            <a:r>
              <a:rPr lang="th-TH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/ ที่นอนลม /เครื่องช่วยหายใจ</a:t>
            </a:r>
          </a:p>
          <a:p>
            <a:endParaRPr lang="th-TH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94" y="1"/>
            <a:ext cx="1571273" cy="46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04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451844" y="760465"/>
            <a:ext cx="8296621" cy="4132013"/>
            <a:chOff x="185179" y="839485"/>
            <a:chExt cx="7937452" cy="3433320"/>
          </a:xfrm>
        </p:grpSpPr>
        <p:pic>
          <p:nvPicPr>
            <p:cNvPr id="65" name="Picture 3" descr="D:\งานเขตบริการสุขภาพที่ 8\Clip arts\แผนที่เขตบริการสุขภาพที่ 8_แยกรายจังหวัด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79" y="839485"/>
              <a:ext cx="7871546" cy="3433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ectangle 66"/>
            <p:cNvSpPr/>
            <p:nvPr/>
          </p:nvSpPr>
          <p:spPr>
            <a:xfrm>
              <a:off x="2479400" y="2982996"/>
              <a:ext cx="1092265" cy="16078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th-TH" sz="1200" dirty="0">
                  <a:ln w="1905"/>
                  <a:latin typeface="Tahoma" pitchFamily="34" charset="0"/>
                  <a:cs typeface="Tahoma" pitchFamily="34" charset="0"/>
                </a:rPr>
                <a:t>หนองบัวลำภู</a:t>
              </a:r>
              <a:endParaRPr lang="en-US" sz="1200" dirty="0">
                <a:ln w="1905"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05630" y="2839422"/>
              <a:ext cx="962017" cy="16078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th-TH" sz="1200" dirty="0">
                  <a:ln w="1905"/>
                  <a:latin typeface="Tahoma" pitchFamily="34" charset="0"/>
                  <a:cs typeface="Tahoma" pitchFamily="34" charset="0"/>
                </a:rPr>
                <a:t>อุดรธานี</a:t>
              </a:r>
              <a:endParaRPr lang="en-US" sz="1200" dirty="0">
                <a:ln w="1905"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89512" y="2987140"/>
              <a:ext cx="933119" cy="16078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th-TH" sz="1200" dirty="0">
                  <a:ln w="1905"/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นครพนม</a:t>
              </a:r>
              <a:endParaRPr lang="en-US" sz="1200" dirty="0">
                <a:ln w="1905"/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608996" y="1627393"/>
              <a:ext cx="1008717" cy="16078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th-TH" sz="1200" dirty="0">
                  <a:ln w="1905"/>
                  <a:latin typeface="Tahoma" pitchFamily="34" charset="0"/>
                  <a:cs typeface="Tahoma" pitchFamily="34" charset="0"/>
                </a:rPr>
                <a:t>บึงกาฬ</a:t>
              </a:r>
              <a:endParaRPr lang="en-US" sz="1200" dirty="0">
                <a:ln w="1905"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275343" y="1231579"/>
              <a:ext cx="1268626" cy="1406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dirty="0">
                  <a:ln w="1905"/>
                  <a:latin typeface="Tahoma" pitchFamily="34" charset="0"/>
                  <a:cs typeface="Tahoma" pitchFamily="34" charset="0"/>
                </a:rPr>
                <a:t>F1 </a:t>
              </a:r>
              <a:r>
                <a:rPr lang="th-TH" sz="1100" dirty="0">
                  <a:ln w="1905"/>
                  <a:latin typeface="Tahoma" pitchFamily="34" charset="0"/>
                  <a:cs typeface="Tahoma" pitchFamily="34" charset="0"/>
                </a:rPr>
                <a:t>รพ.โพนพิสัย (</a:t>
              </a:r>
              <a:r>
                <a:rPr lang="en-US" sz="1100" dirty="0" smtClean="0">
                  <a:ln w="1905"/>
                  <a:latin typeface="Tahoma" pitchFamily="34" charset="0"/>
                  <a:cs typeface="Tahoma" pitchFamily="34" charset="0"/>
                </a:rPr>
                <a:t>61</a:t>
              </a:r>
              <a:r>
                <a:rPr lang="th-TH" sz="1100" dirty="0" smtClean="0">
                  <a:ln w="1905"/>
                  <a:latin typeface="Tahoma" pitchFamily="34" charset="0"/>
                  <a:cs typeface="Tahoma" pitchFamily="34" charset="0"/>
                </a:rPr>
                <a:t>)</a:t>
              </a:r>
              <a:endParaRPr lang="en-US" sz="1100" dirty="0">
                <a:ln w="1905"/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672902" y="1063774"/>
            <a:ext cx="252000" cy="252000"/>
            <a:chOff x="539552" y="1203598"/>
            <a:chExt cx="510136" cy="500653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539552" y="1203598"/>
              <a:ext cx="510136" cy="50065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612050" y="1203599"/>
              <a:ext cx="398121" cy="1807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675014" y="1355071"/>
            <a:ext cx="252000" cy="252000"/>
            <a:chOff x="566627" y="1780494"/>
            <a:chExt cx="510136" cy="500653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66627" y="1780494"/>
              <a:ext cx="510136" cy="50065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639125" y="1780495"/>
              <a:ext cx="398121" cy="1807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45908" y="1102903"/>
            <a:ext cx="2473964" cy="1692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Stroke fast track &amp; stroke corner</a:t>
            </a:r>
            <a:endParaRPr lang="th-TH" sz="11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0471" y="1383638"/>
            <a:ext cx="1080000" cy="1846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CT Scan</a:t>
            </a:r>
            <a:endParaRPr lang="th-TH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104" y="171173"/>
            <a:ext cx="8479361" cy="707870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2000" b="1" dirty="0">
                <a:ln w="11430"/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ข้อมูล</a:t>
            </a:r>
            <a:r>
              <a:rPr lang="en-US" sz="2000" b="1" dirty="0">
                <a:ln w="11430"/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Stroke fast track / CT Scan </a:t>
            </a:r>
            <a:r>
              <a:rPr lang="th-TH" sz="2000" b="1" dirty="0">
                <a:ln w="11430"/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 dirty="0">
                <a:ln w="11430"/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Stroke Unit</a:t>
            </a:r>
          </a:p>
          <a:p>
            <a:pPr algn="ctr"/>
            <a:r>
              <a:rPr lang="th-TH" sz="2000" b="1" dirty="0">
                <a:ln w="11430"/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เขตสุขภาพที่ 8</a:t>
            </a:r>
            <a:endParaRPr lang="en-US" sz="2000" b="1" dirty="0">
              <a:ln w="11430"/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053119" y="2106825"/>
            <a:ext cx="252000" cy="25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GB" sz="11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15355" y="3592652"/>
            <a:ext cx="793487" cy="1538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M1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รพ.กุมภวาปี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22511" y="2357436"/>
            <a:ext cx="880514" cy="1538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F1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รพร.บ้านดุง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22725" y="3178470"/>
            <a:ext cx="1008000" cy="1538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M2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รพ.หนองหาน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2" name="Group 20"/>
          <p:cNvGrpSpPr/>
          <p:nvPr/>
        </p:nvGrpSpPr>
        <p:grpSpPr>
          <a:xfrm>
            <a:off x="5014096" y="3550159"/>
            <a:ext cx="326332" cy="263678"/>
            <a:chOff x="5286967" y="3435846"/>
            <a:chExt cx="326332" cy="263678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5355497" y="3447524"/>
              <a:ext cx="252000" cy="2520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5286967" y="3435846"/>
              <a:ext cx="326332" cy="14394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4370615" y="3357568"/>
            <a:ext cx="799899" cy="1538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รพศ.อุดรธานี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107132" y="3299512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lIns="0" tIns="0" rIns="0" bIns="0" anchor="ctr"/>
          <a:lstStyle/>
          <a:p>
            <a:pPr algn="ctr"/>
            <a:r>
              <a:rPr lang="en-GB" sz="1100" b="1" dirty="0">
                <a:latin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739710" y="3014317"/>
            <a:ext cx="492122" cy="1538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รพ.เลย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158575" y="3786196"/>
            <a:ext cx="965008" cy="153888"/>
          </a:xfrm>
          <a:prstGeom prst="rect">
            <a:avLst/>
          </a:prstGeom>
          <a:solidFill>
            <a:srgbClr val="FFFF00"/>
          </a:solidFill>
          <a:ln>
            <a:solidFill>
              <a:srgbClr val="FF5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รพ.หนองบัวลำภู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500562" y="1928808"/>
            <a:ext cx="925371" cy="1538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หนองคาย</a:t>
            </a:r>
          </a:p>
        </p:txBody>
      </p:sp>
      <p:grpSp>
        <p:nvGrpSpPr>
          <p:cNvPr id="15" name="Group 1"/>
          <p:cNvGrpSpPr/>
          <p:nvPr/>
        </p:nvGrpSpPr>
        <p:grpSpPr>
          <a:xfrm>
            <a:off x="5300394" y="1846777"/>
            <a:ext cx="326332" cy="263678"/>
            <a:chOff x="4844408" y="2309246"/>
            <a:chExt cx="326332" cy="263678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4874838" y="2320924"/>
              <a:ext cx="252000" cy="2520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4844408" y="2309246"/>
              <a:ext cx="326332" cy="14394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3596092" y="2156325"/>
            <a:ext cx="787263" cy="1538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M2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รพร.ท่าบ่อ</a:t>
            </a:r>
          </a:p>
        </p:txBody>
      </p:sp>
      <p:grpSp>
        <p:nvGrpSpPr>
          <p:cNvPr id="16" name="Group 2"/>
          <p:cNvGrpSpPr/>
          <p:nvPr/>
        </p:nvGrpSpPr>
        <p:grpSpPr>
          <a:xfrm>
            <a:off x="3557885" y="1898945"/>
            <a:ext cx="326332" cy="263678"/>
            <a:chOff x="4499992" y="2139702"/>
            <a:chExt cx="326332" cy="263678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530422" y="2151380"/>
              <a:ext cx="252000" cy="2520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4499992" y="2139702"/>
              <a:ext cx="326332" cy="14394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6413230" y="1155408"/>
            <a:ext cx="670056" cy="1538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รพ.บึงกาฬ</a:t>
            </a:r>
          </a:p>
        </p:txBody>
      </p:sp>
      <p:grpSp>
        <p:nvGrpSpPr>
          <p:cNvPr id="17" name="Group 22"/>
          <p:cNvGrpSpPr/>
          <p:nvPr/>
        </p:nvGrpSpPr>
        <p:grpSpPr>
          <a:xfrm>
            <a:off x="6086898" y="1083438"/>
            <a:ext cx="326332" cy="263678"/>
            <a:chOff x="6261892" y="1779662"/>
            <a:chExt cx="326332" cy="263678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292322" y="1791340"/>
              <a:ext cx="252000" cy="2520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" name="Oval 3"/>
            <p:cNvSpPr>
              <a:spLocks noChangeArrowheads="1"/>
            </p:cNvSpPr>
            <p:nvPr/>
          </p:nvSpPr>
          <p:spPr bwMode="auto">
            <a:xfrm>
              <a:off x="6261892" y="1779662"/>
              <a:ext cx="326332" cy="14394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7092371" y="3681672"/>
            <a:ext cx="825547" cy="1538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รพศ.สกลนคร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826866" y="3425512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lIns="0" tIns="0" rIns="0" bIns="0" anchor="ctr"/>
          <a:lstStyle/>
          <a:p>
            <a:pPr algn="ctr"/>
            <a:r>
              <a:rPr lang="en-GB" sz="1100" b="1" dirty="0">
                <a:latin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907807" y="2711590"/>
            <a:ext cx="1104470" cy="1538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M1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รพร.สว่างแดนดิน</a:t>
            </a: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927844" y="2901518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/>
          <a:p>
            <a:pPr algn="ctr"/>
            <a:r>
              <a:rPr lang="en-US" sz="1200" b="1" dirty="0">
                <a:latin typeface="Tahoma" pitchFamily="34" charset="0"/>
                <a:cs typeface="Tahoma" pitchFamily="34" charset="0"/>
              </a:rPr>
              <a:t>6</a:t>
            </a:r>
            <a:endParaRPr lang="en-GB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110078" y="2357437"/>
            <a:ext cx="934551" cy="1538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M2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รพ.วานรนิวาส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643834" y="2714626"/>
            <a:ext cx="850882" cy="1538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รพ.นครพนม</a:t>
            </a: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7429520" y="2643188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lIns="0" tIns="0" rIns="0" bIns="0" anchor="ctr"/>
          <a:lstStyle/>
          <a:p>
            <a:pPr algn="ctr"/>
            <a:r>
              <a:rPr lang="en-US" sz="1200" b="1" dirty="0">
                <a:latin typeface="Tahoma" pitchFamily="34" charset="0"/>
                <a:cs typeface="Tahoma" pitchFamily="34" charset="0"/>
              </a:rPr>
              <a:t>8</a:t>
            </a:r>
            <a:endParaRPr lang="en-GB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0876" y="4435189"/>
            <a:ext cx="3964028" cy="46164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th-TH" sz="1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62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เพิ่ม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Node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rt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-PA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รพ.เซกา จ.บึงกาฬ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19524" y="2826472"/>
            <a:ext cx="1158713" cy="1846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M2 </a:t>
            </a:r>
            <a:r>
              <a:rPr lang="th-TH" sz="1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รพ.บ้านผือ(</a:t>
            </a:r>
            <a:r>
              <a:rPr lang="en-US" sz="1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59</a:t>
            </a:r>
            <a:r>
              <a:rPr lang="th-TH" sz="1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0" name="Group 15"/>
          <p:cNvGrpSpPr/>
          <p:nvPr/>
        </p:nvGrpSpPr>
        <p:grpSpPr>
          <a:xfrm>
            <a:off x="4973602" y="3011137"/>
            <a:ext cx="252000" cy="252000"/>
            <a:chOff x="539552" y="1203598"/>
            <a:chExt cx="510136" cy="500653"/>
          </a:xfrm>
        </p:grpSpPr>
        <p:sp>
          <p:nvSpPr>
            <p:cNvPr id="108" name="Oval 4"/>
            <p:cNvSpPr>
              <a:spLocks noChangeArrowheads="1"/>
            </p:cNvSpPr>
            <p:nvPr/>
          </p:nvSpPr>
          <p:spPr bwMode="auto">
            <a:xfrm>
              <a:off x="539552" y="1203598"/>
              <a:ext cx="510136" cy="50065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Oval 3"/>
            <p:cNvSpPr>
              <a:spLocks noChangeArrowheads="1"/>
            </p:cNvSpPr>
            <p:nvPr/>
          </p:nvSpPr>
          <p:spPr bwMode="auto">
            <a:xfrm>
              <a:off x="612050" y="1203599"/>
              <a:ext cx="398121" cy="1807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683569" y="1707654"/>
            <a:ext cx="216024" cy="216024"/>
            <a:chOff x="539552" y="1203598"/>
            <a:chExt cx="510136" cy="500653"/>
          </a:xfrm>
          <a:solidFill>
            <a:srgbClr val="FFFF00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539552" y="1203598"/>
              <a:ext cx="510136" cy="500653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Oval 3"/>
            <p:cNvSpPr>
              <a:spLocks noChangeArrowheads="1"/>
            </p:cNvSpPr>
            <p:nvPr/>
          </p:nvSpPr>
          <p:spPr bwMode="auto">
            <a:xfrm>
              <a:off x="612050" y="1203599"/>
              <a:ext cx="398121" cy="180793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899592" y="1707654"/>
            <a:ext cx="1656184" cy="261594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SFT &amp; Stroke Unit</a:t>
            </a:r>
            <a:endParaRPr lang="th-TH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3" name="Group 16"/>
          <p:cNvGrpSpPr/>
          <p:nvPr/>
        </p:nvGrpSpPr>
        <p:grpSpPr>
          <a:xfrm>
            <a:off x="5241171" y="1401630"/>
            <a:ext cx="252000" cy="252000"/>
            <a:chOff x="566627" y="1780494"/>
            <a:chExt cx="510136" cy="500653"/>
          </a:xfrm>
        </p:grpSpPr>
        <p:sp>
          <p:nvSpPr>
            <p:cNvPr id="101" name="Oval 6"/>
            <p:cNvSpPr>
              <a:spLocks noChangeArrowheads="1"/>
            </p:cNvSpPr>
            <p:nvPr/>
          </p:nvSpPr>
          <p:spPr bwMode="auto">
            <a:xfrm>
              <a:off x="566627" y="1780494"/>
              <a:ext cx="510136" cy="50065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Oval 3"/>
            <p:cNvSpPr>
              <a:spLocks noChangeArrowheads="1"/>
            </p:cNvSpPr>
            <p:nvPr/>
          </p:nvSpPr>
          <p:spPr bwMode="auto">
            <a:xfrm>
              <a:off x="639125" y="1780495"/>
              <a:ext cx="398121" cy="1807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9" name="Group 2"/>
          <p:cNvGrpSpPr/>
          <p:nvPr/>
        </p:nvGrpSpPr>
        <p:grpSpPr>
          <a:xfrm>
            <a:off x="3481211" y="2632866"/>
            <a:ext cx="326332" cy="263678"/>
            <a:chOff x="4499992" y="2139702"/>
            <a:chExt cx="326332" cy="263678"/>
          </a:xfrm>
        </p:grpSpPr>
        <p:sp>
          <p:nvSpPr>
            <p:cNvPr id="83" name="Oval 31"/>
            <p:cNvSpPr>
              <a:spLocks noChangeArrowheads="1"/>
            </p:cNvSpPr>
            <p:nvPr/>
          </p:nvSpPr>
          <p:spPr bwMode="auto">
            <a:xfrm>
              <a:off x="4530422" y="2151380"/>
              <a:ext cx="252000" cy="2520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3"/>
            <p:cNvSpPr>
              <a:spLocks noChangeArrowheads="1"/>
            </p:cNvSpPr>
            <p:nvPr/>
          </p:nvSpPr>
          <p:spPr bwMode="auto">
            <a:xfrm>
              <a:off x="4499992" y="2139702"/>
              <a:ext cx="326332" cy="14394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559786" y="2801669"/>
            <a:ext cx="1160001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th-TH" sz="1200" dirty="0">
                <a:ln w="1905"/>
                <a:latin typeface="Tahoma" pitchFamily="34" charset="0"/>
                <a:cs typeface="Tahoma" pitchFamily="34" charset="0"/>
              </a:rPr>
              <a:t>เลย</a:t>
            </a:r>
            <a:endParaRPr lang="en-US" sz="1200" dirty="0">
              <a:ln w="1905"/>
              <a:latin typeface="Tahoma" pitchFamily="34" charset="0"/>
              <a:cs typeface="Tahoma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292323" y="3131695"/>
            <a:ext cx="1160001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th-TH" sz="1200" dirty="0">
                <a:ln w="1905"/>
                <a:latin typeface="Tahoma" pitchFamily="34" charset="0"/>
                <a:cs typeface="Tahoma" pitchFamily="34" charset="0"/>
              </a:rPr>
              <a:t>สกลนคร</a:t>
            </a:r>
            <a:endParaRPr lang="en-US" sz="1200" dirty="0">
              <a:ln w="1905"/>
              <a:latin typeface="Tahoma" pitchFamily="34" charset="0"/>
              <a:cs typeface="Tahoma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661609" y="1723333"/>
            <a:ext cx="1071271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th-TH" sz="1200" dirty="0">
                <a:ln w="1905"/>
                <a:latin typeface="Tahoma" pitchFamily="34" charset="0"/>
                <a:cs typeface="Tahoma" pitchFamily="34" charset="0"/>
              </a:rPr>
              <a:t>หนองคาย</a:t>
            </a:r>
            <a:endParaRPr lang="en-US" sz="1200" dirty="0">
              <a:ln w="1905"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2" name="Group 16"/>
          <p:cNvGrpSpPr/>
          <p:nvPr/>
        </p:nvGrpSpPr>
        <p:grpSpPr>
          <a:xfrm>
            <a:off x="4736274" y="2612226"/>
            <a:ext cx="252000" cy="252000"/>
            <a:chOff x="566627" y="1780494"/>
            <a:chExt cx="510136" cy="500653"/>
          </a:xfrm>
        </p:grpSpPr>
        <p:sp>
          <p:nvSpPr>
            <p:cNvPr id="94" name="Oval 6"/>
            <p:cNvSpPr>
              <a:spLocks noChangeArrowheads="1"/>
            </p:cNvSpPr>
            <p:nvPr/>
          </p:nvSpPr>
          <p:spPr bwMode="auto">
            <a:xfrm>
              <a:off x="566627" y="1780494"/>
              <a:ext cx="510136" cy="50065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9" name="Oval 3"/>
            <p:cNvSpPr>
              <a:spLocks noChangeArrowheads="1"/>
            </p:cNvSpPr>
            <p:nvPr/>
          </p:nvSpPr>
          <p:spPr bwMode="auto">
            <a:xfrm>
              <a:off x="639125" y="1780495"/>
              <a:ext cx="398121" cy="1807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963216" y="2671238"/>
            <a:ext cx="880514" cy="153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F1 </a:t>
            </a:r>
            <a:r>
              <a:rPr lang="th-TH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รพ.เพ็ญ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62)</a:t>
            </a:r>
            <a:endParaRPr lang="th-TH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727087" y="4505265"/>
            <a:ext cx="2028325" cy="1846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ผ่านการประเมิน </a:t>
            </a:r>
            <a:r>
              <a:rPr lang="en-US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PNC Stroke </a:t>
            </a:r>
            <a:endParaRPr lang="th-TH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4" name="Curved Connector 23"/>
          <p:cNvCxnSpPr>
            <a:stCxn id="107" idx="1"/>
          </p:cNvCxnSpPr>
          <p:nvPr/>
        </p:nvCxnSpPr>
        <p:spPr>
          <a:xfrm rot="10800000">
            <a:off x="4233133" y="3592652"/>
            <a:ext cx="493955" cy="1004946"/>
          </a:xfrm>
          <a:prstGeom prst="curvedConnector2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 flipV="1">
            <a:off x="6776206" y="3835560"/>
            <a:ext cx="749733" cy="762038"/>
          </a:xfrm>
          <a:prstGeom prst="curvedConnector2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341167" y="4784384"/>
            <a:ext cx="1623321" cy="27698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cs typeface="Tahoma" pitchFamily="34" charset="0"/>
              </a:rPr>
              <a:t>Update 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1200" b="1" dirty="0">
                <a:latin typeface="Tahoma" pitchFamily="34" charset="0"/>
                <a:cs typeface="Tahoma" pitchFamily="34" charset="0"/>
              </a:rPr>
              <a:t>ส</a:t>
            </a: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.ค.</a:t>
            </a: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62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3" y="123478"/>
            <a:ext cx="1108573" cy="5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Oval 35"/>
          <p:cNvSpPr>
            <a:spLocks noChangeArrowheads="1"/>
          </p:cNvSpPr>
          <p:nvPr/>
        </p:nvSpPr>
        <p:spPr bwMode="auto">
          <a:xfrm>
            <a:off x="3419872" y="3530501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 anchor="ctr"/>
          <a:lstStyle/>
          <a:p>
            <a:pPr algn="ctr"/>
            <a:r>
              <a:rPr lang="en-US" sz="1200" b="1" dirty="0">
                <a:latin typeface="Tahoma" pitchFamily="34" charset="0"/>
                <a:cs typeface="Tahoma" pitchFamily="34" charset="0"/>
              </a:rPr>
              <a:t>6</a:t>
            </a:r>
            <a:endParaRPr lang="en-GB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1073" y="3090544"/>
            <a:ext cx="80971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NM=2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NS=4</a:t>
            </a: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EP=3</a:t>
            </a: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PM&amp;R = 3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2212" y="3551512"/>
            <a:ext cx="68041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NM=3</a:t>
            </a: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NS=3</a:t>
            </a: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EP=7</a:t>
            </a: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PM&amp;R=4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3664" y="1344033"/>
            <a:ext cx="6802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NM=1</a:t>
            </a: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NS=1</a:t>
            </a: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 =2</a:t>
            </a: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PM&amp;R=2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79405" y="2304634"/>
            <a:ext cx="63615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NM=1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NS=1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59556" y="642603"/>
            <a:ext cx="1704932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NM=</a:t>
            </a:r>
            <a:r>
              <a:rPr lang="en-US" sz="1400" b="1" dirty="0" err="1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Neuro</a:t>
            </a:r>
            <a:r>
              <a:rPr lang="en-US" sz="1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-Med</a:t>
            </a:r>
          </a:p>
          <a:p>
            <a:r>
              <a:rPr lang="en-US" sz="1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NS= </a:t>
            </a:r>
            <a:r>
              <a:rPr lang="en-US" sz="1400" b="1" dirty="0" err="1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Neuro-surg</a:t>
            </a:r>
            <a:endParaRPr lang="en-US" sz="14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sz="1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EP=Emergency physician</a:t>
            </a:r>
          </a:p>
          <a:p>
            <a:r>
              <a:rPr lang="en-US" sz="1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PM&amp;R = Physical Medicine</a:t>
            </a:r>
            <a:endParaRPr lang="th-TH" sz="14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sz="1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and Rehabilitation</a:t>
            </a:r>
            <a:endParaRPr lang="th-TH" sz="14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6" y="2969770"/>
            <a:ext cx="285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51" y="3516295"/>
            <a:ext cx="3238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1835926" y="3561837"/>
            <a:ext cx="1227960" cy="1846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M2 </a:t>
            </a:r>
            <a:r>
              <a:rPr lang="th-TH" sz="1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รพ.วังสะพุง(61)</a:t>
            </a:r>
            <a:endParaRPr lang="th-TH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6077" y="2517349"/>
            <a:ext cx="79439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NS=1</a:t>
            </a: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EP=2</a:t>
            </a: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PM&amp;R= 1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22344" y="3971984"/>
            <a:ext cx="68034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Med=5</a:t>
            </a:r>
            <a:endParaRPr lang="en-US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PM&amp;R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=1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408083" y="867994"/>
            <a:ext cx="680349" cy="2154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Med=3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7" name="Group 16"/>
          <p:cNvGrpSpPr/>
          <p:nvPr/>
        </p:nvGrpSpPr>
        <p:grpSpPr>
          <a:xfrm>
            <a:off x="7971481" y="3719984"/>
            <a:ext cx="252000" cy="252000"/>
            <a:chOff x="566627" y="1780494"/>
            <a:chExt cx="510136" cy="500653"/>
          </a:xfrm>
        </p:grpSpPr>
        <p:sp>
          <p:nvSpPr>
            <p:cNvPr id="118" name="Oval 6"/>
            <p:cNvSpPr>
              <a:spLocks noChangeArrowheads="1"/>
            </p:cNvSpPr>
            <p:nvPr/>
          </p:nvSpPr>
          <p:spPr bwMode="auto">
            <a:xfrm>
              <a:off x="566627" y="1780494"/>
              <a:ext cx="510136" cy="50065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/>
              <a:endParaRPr lang="en-GB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Oval 3"/>
            <p:cNvSpPr>
              <a:spLocks noChangeArrowheads="1"/>
            </p:cNvSpPr>
            <p:nvPr/>
          </p:nvSpPr>
          <p:spPr bwMode="auto">
            <a:xfrm>
              <a:off x="639125" y="1780495"/>
              <a:ext cx="398121" cy="1807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 sz="11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7966896" y="3941237"/>
            <a:ext cx="1044606" cy="153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F1 </a:t>
            </a:r>
            <a:r>
              <a:rPr lang="th-TH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รพ.ร.ธาตุพนม</a:t>
            </a:r>
            <a:endParaRPr lang="th-TH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ยึดข้อความ 6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/>
          <a:p>
            <a:pPr algn="r" eaLnBrk="1" hangingPunct="1"/>
            <a:endParaRPr lang="th-TH" sz="2800" b="1">
              <a:cs typeface="FreesiaUPC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th-TH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436" name="สี่เหลี่ยมผืนผ้า 7"/>
          <p:cNvSpPr>
            <a:spLocks noChangeArrowheads="1"/>
          </p:cNvSpPr>
          <p:nvPr/>
        </p:nvSpPr>
        <p:spPr bwMode="auto">
          <a:xfrm>
            <a:off x="642938" y="1285875"/>
            <a:ext cx="82153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ผลการดำเนินงาน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สาขาโรคหลอดเลือดสมอง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เขตบริการสุขภาพที่ </a:t>
            </a:r>
            <a:r>
              <a:rPr 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8</a:t>
            </a:r>
            <a:endParaRPr lang="en-US" sz="36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16389" name="Picture 8" descr="Fig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23878"/>
            <a:ext cx="3024336" cy="125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Fig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23878"/>
            <a:ext cx="3168352" cy="12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94" y="0"/>
            <a:ext cx="1571273" cy="5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02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415317"/>
              </p:ext>
            </p:extLst>
          </p:nvPr>
        </p:nvGraphicFramePr>
        <p:xfrm>
          <a:off x="323528" y="972944"/>
          <a:ext cx="8496944" cy="3996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6120"/>
                <a:gridCol w="1460412"/>
                <a:gridCol w="1460412"/>
              </a:tblGrid>
              <a:tr h="272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ฐานข้อมูล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1.1 ร้อยละอัตราตายของผู้ป่วยโรคหลอดเลือดสมอง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(Stroke : I60-I69)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&lt;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 7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HDC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5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1.2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ร้อยละอัตราตายของผู้ป่วยโรคหลอดเลือดสมองแตก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(Hemorrhagic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: I60-I62)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&lt;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 25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5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1.3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ร้อยละอัตราตายของผู้ป่วยโรคหลอดเลือดสมองตีบ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อุดตัน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(Ischemic : I63)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&lt;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ร้อยละ 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8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1.4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ร้อยละผู้ป่วยโรคหลอดเลือดสมองตีบ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อุดตันระยะเฉียบพลัน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(I63)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ที่มีอาการ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ไม่เกิน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4.5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ชั่วโมง ได้รับการรักษาด้วยยาละลายลิ่มเลือดทางหลอดเลือดดำ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ภายใน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60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นาที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(door to needle time)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หน่วยบริการ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เก็บข้อมูลเอง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spc="-3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1.5 </a:t>
                      </a:r>
                      <a:r>
                        <a:rPr lang="th-TH" sz="1800" spc="-3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ร้อยละผู้ป่วยโรคหลอดเลือดสมอง</a:t>
                      </a:r>
                      <a:r>
                        <a:rPr lang="en-US" sz="1800" spc="-3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(I60-I69) </a:t>
                      </a:r>
                      <a:r>
                        <a:rPr lang="th-TH" sz="1800" spc="-3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ที่มีอาการไม่เกิน</a:t>
                      </a:r>
                      <a:r>
                        <a:rPr lang="en-US" sz="1800" spc="-3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72 </a:t>
                      </a:r>
                      <a:r>
                        <a:rPr lang="th-TH" sz="1800" spc="-3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ชั่วโมง ได้รับการ</a:t>
                      </a:r>
                      <a:r>
                        <a:rPr lang="th-TH" sz="1800" spc="-3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รักษา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spc="-3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 </a:t>
                      </a:r>
                      <a:r>
                        <a:rPr lang="en-US" sz="1800" spc="-3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Stroke </a:t>
                      </a:r>
                      <a:r>
                        <a:rPr lang="en-US" sz="1800" spc="-3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Unit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ร้อยละ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เก็บเฉพาะรพ.ที่มี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stroke Unit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817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1.6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ร้อยละผู้ป่วยโรคหลอดเลือดสมองแตก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(I60-I62)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ที่มีข้อบ่งชี้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ได้รับการผ่าตัดสมอง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ภายใน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นาที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door to operation room time)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ร้อยละ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ตัวชี้วัดใหม่ ปี 62 เก็บข้อมูลใน รพ.ที่มี แพทย์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Neuro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-Surgery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1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146957"/>
            <a:ext cx="6923112" cy="707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การติดตามประเมินผลตัวชี้วัด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PA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ปี 2562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95" y="123478"/>
            <a:ext cx="1218138" cy="5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71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28728</TotalTime>
  <Words>2078</Words>
  <Application>Microsoft Office PowerPoint</Application>
  <PresentationFormat>นำเสนอทางหน้าจอ (16:9)</PresentationFormat>
  <Paragraphs>470</Paragraphs>
  <Slides>22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Office Theme</vt:lpstr>
      <vt:lpstr>งานนำเสนอ PowerPoint</vt:lpstr>
      <vt:lpstr>สภาพปัญหาของระบบบริการปัจจุบัน </vt:lpstr>
      <vt:lpstr>เป้าประสงค์</vt:lpstr>
      <vt:lpstr>งานนำเสนอ PowerPoint</vt:lpstr>
      <vt:lpstr>Model Seamless of  Stroke Care</vt:lpstr>
      <vt:lpstr>Model of Stroke care</vt:lpstr>
      <vt:lpstr>งานนำเสนอ PowerPoint</vt:lpstr>
      <vt:lpstr> </vt:lpstr>
      <vt:lpstr>การติดตามประเมินผลตัวชี้วัด PA  ปี 2562</vt:lpstr>
      <vt:lpstr>1.1 อัตราตายผู้ป่วยโรคหลอดเลือดสมอง I60-I69 ( &lt; ร้อยละ 7) จำแนกรายจังหวัด  ปีงบประมาณ 2559-2562 ( 9 เดือน )</vt:lpstr>
      <vt:lpstr>อัตราตายผู้ป่วยโรคหลอดเลือดสมอง จำแนกตามสาเหตุการเสียชีวิต จำแนกรายจังหวัด เขตสุขภาพที่ 8 ปีงบประมาณ 2561 </vt:lpstr>
      <vt:lpstr>อัตราตายผู้ป่วยโรคหลอดเลือดสมอง จำแนกตามสาเหตุการเสียชีวิต จำแนกรายเขตสุขภาพ  ปีงบประมาณ 2561 </vt:lpstr>
      <vt:lpstr>อัตราตายผู้ป่วยโรคหลอดเลือดสมอง จำแนกตามสาเหตุการเสียชีวิต จำแนกรายจังหวัด  ปีงบประมาณ 2562 (ต.ค.61-มิ.ย.62)</vt:lpstr>
      <vt:lpstr>อัตราตายผู้ป่วยโรคหลอดเลือดสมอง จำแนกตามสาเหตุการเสียชีวิต จำแนกรายเขตสุขภาพ  ปีงบประมาณ 2562 (9 เดือน)</vt:lpstr>
      <vt:lpstr>1.4 ร้อยละผู้ป่วยโรคหลอดเลือดสมองตีบ/ อุดตันระยะเฉียบพลัน (I63) ที่มีอาการ      ไม่เกิน 4.5 ชั่วโมง ได้รับการรักษาด้วยยาละลายลิ่มเลือดทางหลอดเลือดดำ      ภายใน 60 นาที (door to needle time) (&gt; ร้อยละ 50 )</vt:lpstr>
      <vt:lpstr>ร้อยละของผู้ป่วย Stroke ที่ได้รับยาละลายลิ่มเลือด rt-PA เพิ่มขึ้น ( &gt; 5%)</vt:lpstr>
      <vt:lpstr>  1.5 ร้อยละผู้ป่วยโรคหลอดเลือดสมอง (I60-I69) ที่มีอาการไม่เกิน 72 ชั่วโมง  ได้รับการรักษา ใน Stroke Unit  (≥ ร้อยละ 40)  </vt:lpstr>
      <vt:lpstr>SP Stroke</vt:lpstr>
      <vt:lpstr>งานนำเสนอ PowerPoint</vt:lpstr>
      <vt:lpstr>งานนำเสนอ PowerPoint</vt:lpstr>
      <vt:lpstr>งานนำเสนอ PowerPoint</vt:lpstr>
      <vt:lpstr>“ ทุกนาทีคือชีวิต เร็วก็รอด ปลอดอัมพาต”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Samaleo</dc:creator>
  <cp:lastModifiedBy>dell-nb</cp:lastModifiedBy>
  <cp:revision>450</cp:revision>
  <cp:lastPrinted>2015-02-10T05:50:51Z</cp:lastPrinted>
  <dcterms:created xsi:type="dcterms:W3CDTF">2014-12-03T03:16:28Z</dcterms:created>
  <dcterms:modified xsi:type="dcterms:W3CDTF">2019-08-13T17:28:00Z</dcterms:modified>
</cp:coreProperties>
</file>